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9"/>
  </p:notesMasterIdLst>
  <p:sldIdLst>
    <p:sldId id="258" r:id="rId2"/>
    <p:sldId id="260" r:id="rId3"/>
    <p:sldId id="350" r:id="rId4"/>
    <p:sldId id="511" r:id="rId5"/>
    <p:sldId id="534" r:id="rId6"/>
    <p:sldId id="535" r:id="rId7"/>
    <p:sldId id="529" r:id="rId8"/>
    <p:sldId id="510" r:id="rId9"/>
    <p:sldId id="531" r:id="rId10"/>
    <p:sldId id="536" r:id="rId11"/>
    <p:sldId id="530" r:id="rId12"/>
    <p:sldId id="513" r:id="rId13"/>
    <p:sldId id="524" r:id="rId14"/>
    <p:sldId id="533" r:id="rId15"/>
    <p:sldId id="525" r:id="rId16"/>
    <p:sldId id="412" r:id="rId17"/>
    <p:sldId id="276" r:id="rId18"/>
  </p:sldIdLst>
  <p:sldSz cx="9144000" cy="5143500" type="screen16x9"/>
  <p:notesSz cx="7099300" cy="93853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ustavo De La Fuente" initials="GDLF" lastIdx="1" clrIdx="0">
    <p:extLst>
      <p:ext uri="{19B8F6BF-5375-455C-9EA6-DF929625EA0E}">
        <p15:presenceInfo xmlns:p15="http://schemas.microsoft.com/office/powerpoint/2012/main" userId="29a9d56db31be72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43058"/>
    <a:srgbClr val="FFA991"/>
    <a:srgbClr val="AF19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1341" autoAdjust="0"/>
  </p:normalViewPr>
  <p:slideViewPr>
    <p:cSldViewPr snapToGrid="0">
      <p:cViewPr varScale="1">
        <p:scale>
          <a:sx n="110" d="100"/>
          <a:sy n="110" d="100"/>
        </p:scale>
        <p:origin x="60" y="150"/>
      </p:cViewPr>
      <p:guideLst>
        <p:guide orient="horz" pos="1620"/>
        <p:guide pos="2880"/>
      </p:guideLst>
    </p:cSldViewPr>
  </p:slideViewPr>
  <p:notesTextViewPr>
    <p:cViewPr>
      <p:scale>
        <a:sx n="1" d="1"/>
        <a:sy n="1" d="1"/>
      </p:scale>
      <p:origin x="0" y="-144"/>
    </p:cViewPr>
  </p:notesTextViewPr>
  <p:sorterViewPr>
    <p:cViewPr>
      <p:scale>
        <a:sx n="129" d="100"/>
        <a:sy n="12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3263"/>
            <a:ext cx="6256338" cy="35194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30" y="4458018"/>
            <a:ext cx="5679440" cy="4223385"/>
          </a:xfrm>
          <a:prstGeom prst="rect">
            <a:avLst/>
          </a:prstGeom>
          <a:noFill/>
          <a:ln>
            <a:noFill/>
          </a:ln>
        </p:spPr>
        <p:txBody>
          <a:bodyPr spcFirstLastPara="1" wrap="square" lIns="94177" tIns="94177" rIns="94177" bIns="94177"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5007056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57925" cy="3519487"/>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66289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pPr marL="161116"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smtClean="0"/>
              <a:t>The border must be seen as an </a:t>
            </a:r>
            <a:r>
              <a:rPr lang="en-US" sz="1100" b="1" dirty="0" smtClean="0"/>
              <a:t>innovation space</a:t>
            </a:r>
            <a:r>
              <a:rPr lang="en-US" sz="1100" dirty="0" smtClean="0"/>
              <a:t>. IT’S ALMOST AS IF WE</a:t>
            </a:r>
            <a:r>
              <a:rPr lang="en-US" sz="1100" baseline="0" dirty="0" smtClean="0"/>
              <a:t> AT THE BORDER NEED TO SET THE TONE FOR HOW THE US-MEXICO RELATIONSHIP WILL PLAY OUT. WE HAVE TO DRIVE THE CONVERSATION, NOT D.C. AND CDMX. I FELT AS IF POLICY WONKS AND JOURNALISTS ARE PRODDING US TO STATE OUR CASE AND USE A MEGAPHONE </a:t>
            </a:r>
            <a:r>
              <a:rPr lang="en-US" sz="1100" baseline="0" smtClean="0"/>
              <a:t>TO </a:t>
            </a:r>
            <a:endParaRPr lang="en-US" sz="1100" dirty="0" smtClean="0"/>
          </a:p>
          <a:p>
            <a:pPr marL="161116" indent="0">
              <a:buNone/>
            </a:pPr>
            <a:endParaRPr lang="en-US" baseline="0" dirty="0" smtClean="0"/>
          </a:p>
          <a:p>
            <a:pPr marL="161116" indent="0">
              <a:buNone/>
            </a:pPr>
            <a:endParaRPr lang="en-US" dirty="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US" dirty="0" smtClean="0"/>
          </a:p>
          <a:p>
            <a:endParaRPr lang="en-US" sz="1100" b="0" i="0" u="none" strike="noStrike" cap="none" dirty="0" smtClean="0">
              <a:solidFill>
                <a:srgbClr val="000000"/>
              </a:solidFill>
              <a:effectLst/>
              <a:latin typeface="Arial"/>
              <a:ea typeface="Arial"/>
              <a:cs typeface="Arial"/>
              <a:sym typeface="Arial"/>
            </a:endParaRPr>
          </a:p>
          <a:p>
            <a:endParaRPr lang="en-US" sz="1100" b="0" i="0" u="none" strike="noStrike" cap="none" dirty="0" smtClean="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5542669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pPr marL="161116"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b="1" i="0" u="none" strike="noStrike" cap="none" dirty="0" smtClean="0">
                <a:solidFill>
                  <a:srgbClr val="000000"/>
                </a:solidFill>
                <a:effectLst/>
                <a:latin typeface="Arial"/>
                <a:ea typeface="Arial"/>
                <a:cs typeface="Arial"/>
                <a:sym typeface="Arial"/>
              </a:rPr>
              <a:t>The One Border Alliance (OBA) is looking forward to supporting the State of Baja California business council in the deployment of their 5-Year Business Development Policy. Their policy paper will need to translate into concrete actions in a matter of months, and this is where the OBA could have an important role to play now that border crossings figure prominently in the Policy. </a:t>
            </a:r>
            <a:endParaRPr lang="en-US" sz="1100" b="0" i="0" u="none" strike="noStrike" cap="none" dirty="0" smtClean="0">
              <a:solidFill>
                <a:srgbClr val="000000"/>
              </a:solidFill>
              <a:effectLst/>
              <a:latin typeface="Arial"/>
              <a:ea typeface="Arial"/>
              <a:cs typeface="Arial"/>
              <a:sym typeface="Arial"/>
            </a:endParaRPr>
          </a:p>
          <a:p>
            <a:pPr marL="161116" indent="0">
              <a:buNone/>
            </a:pPr>
            <a:endParaRPr lang="en-US" baseline="0" dirty="0" smtClean="0"/>
          </a:p>
          <a:p>
            <a:pPr marL="161116" indent="0">
              <a:buNone/>
            </a:pPr>
            <a:endParaRPr lang="en-US" baseline="0" dirty="0" smtClean="0"/>
          </a:p>
          <a:p>
            <a:pPr marL="161116" indent="0">
              <a:buNone/>
            </a:pPr>
            <a:endParaRPr lang="en-US" dirty="0"/>
          </a:p>
          <a:p>
            <a:endParaRPr lang="en-US" sz="1100" b="0" i="0" u="none" strike="noStrike" cap="none" dirty="0" smtClean="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14488933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endParaRPr lang="en-US" dirty="0"/>
          </a:p>
          <a:p>
            <a:pPr marL="161116" indent="0">
              <a:buNone/>
            </a:pPr>
            <a:endParaRPr lang="en-US" dirty="0"/>
          </a:p>
        </p:txBody>
      </p:sp>
    </p:spTree>
    <p:extLst>
      <p:ext uri="{BB962C8B-B14F-4D97-AF65-F5344CB8AC3E}">
        <p14:creationId xmlns:p14="http://schemas.microsoft.com/office/powerpoint/2010/main" val="800985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59671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118119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089368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32290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b="0" i="0" u="none" strike="noStrike" cap="none" dirty="0" smtClean="0">
              <a:solidFill>
                <a:srgbClr val="000000"/>
              </a:solidFill>
              <a:effectLst/>
              <a:latin typeface="Arial"/>
              <a:ea typeface="Arial"/>
              <a:cs typeface="Arial"/>
              <a:sym typeface="Arial"/>
            </a:endParaRPr>
          </a:p>
          <a:p>
            <a:endParaRPr lang="en-US" sz="1100" b="0" i="0" u="none" strike="noStrike" cap="none" dirty="0" smtClean="0">
              <a:solidFill>
                <a:srgbClr val="000000"/>
              </a:solidFill>
              <a:effectLst/>
              <a:latin typeface="Arial"/>
              <a:ea typeface="Arial"/>
              <a:cs typeface="Arial"/>
              <a:sym typeface="Arial"/>
            </a:endParaRPr>
          </a:p>
          <a:p>
            <a:pPr marL="158750" indent="0">
              <a:buNone/>
            </a:pPr>
            <a:endParaRPr lang="en-US" sz="1100" b="0" i="0" u="none" strike="noStrike" cap="none" dirty="0" smtClean="0">
              <a:solidFill>
                <a:srgbClr val="000000"/>
              </a:solidFill>
              <a:effectLst/>
              <a:latin typeface="Arial"/>
              <a:ea typeface="Arial"/>
              <a:cs typeface="Arial"/>
              <a:sym typeface="Arial"/>
            </a:endParaRPr>
          </a:p>
          <a:p>
            <a:pPr marL="158750" indent="0">
              <a:buNone/>
            </a:pPr>
            <a:endParaRPr lang="en-US" baseline="0" dirty="0" smtClean="0"/>
          </a:p>
          <a:p>
            <a:pPr marL="158750" indent="0">
              <a:buNone/>
            </a:pPr>
            <a:endParaRPr lang="en-US" baseline="0" dirty="0"/>
          </a:p>
        </p:txBody>
      </p:sp>
    </p:spTree>
    <p:extLst>
      <p:ext uri="{BB962C8B-B14F-4D97-AF65-F5344CB8AC3E}">
        <p14:creationId xmlns:p14="http://schemas.microsoft.com/office/powerpoint/2010/main" val="3252634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0688" y="703263"/>
            <a:ext cx="6257925" cy="3519487"/>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endParaRPr lang="en-US" b="1" dirty="0" smtClean="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US" b="1" dirty="0" smtClean="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b="1" dirty="0" smtClean="0"/>
              <a:t>Mission and Vision</a:t>
            </a:r>
            <a:r>
              <a:rPr lang="en-US" b="1" baseline="0" dirty="0" smtClean="0"/>
              <a:t> of Organization: </a:t>
            </a:r>
          </a:p>
          <a:p>
            <a:pPr marL="914400" marR="0" lvl="1"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US" baseline="0" dirty="0" smtClean="0"/>
          </a:p>
          <a:p>
            <a:pPr lvl="1"/>
            <a:r>
              <a:rPr lang="en-US" sz="1100" b="1" i="0" u="none" strike="noStrike" cap="none" dirty="0" smtClean="0">
                <a:solidFill>
                  <a:srgbClr val="000000"/>
                </a:solidFill>
                <a:effectLst/>
                <a:latin typeface="Arial"/>
                <a:ea typeface="Arial"/>
                <a:cs typeface="Arial"/>
                <a:sym typeface="Arial"/>
              </a:rPr>
              <a:t>MISSION</a:t>
            </a:r>
            <a:r>
              <a:rPr lang="en-US" sz="900" b="0" i="0" u="none" strike="noStrike" cap="none" dirty="0" smtClean="0">
                <a:solidFill>
                  <a:srgbClr val="000000"/>
                </a:solidFill>
                <a:effectLst/>
                <a:latin typeface="Arial"/>
                <a:ea typeface="Arial"/>
                <a:cs typeface="Arial"/>
                <a:sym typeface="Arial"/>
              </a:rPr>
              <a:t>:</a:t>
            </a:r>
            <a:r>
              <a:rPr lang="en-US" sz="900" b="0" i="0" u="none" strike="noStrike" cap="none" baseline="0" dirty="0" smtClean="0">
                <a:solidFill>
                  <a:srgbClr val="000000"/>
                </a:solidFill>
                <a:effectLst/>
                <a:latin typeface="Arial"/>
                <a:ea typeface="Arial"/>
                <a:cs typeface="Arial"/>
                <a:sym typeface="Arial"/>
              </a:rPr>
              <a:t> </a:t>
            </a:r>
            <a:r>
              <a:rPr lang="en-US" sz="1100" b="0" i="0" u="none" strike="noStrike" cap="none" dirty="0" smtClean="0">
                <a:solidFill>
                  <a:srgbClr val="000000"/>
                </a:solidFill>
                <a:effectLst/>
                <a:latin typeface="Arial"/>
                <a:ea typeface="Arial"/>
                <a:cs typeface="Arial"/>
                <a:sym typeface="Arial"/>
              </a:rPr>
              <a:t>Making travel and trade easier and more efficient through the ports of entry between San Diego County and the Tijuana Metropolitan Area.</a:t>
            </a:r>
            <a:endParaRPr lang="en-US" sz="900" b="0" i="0" u="none" strike="noStrike" cap="none" dirty="0" smtClean="0">
              <a:solidFill>
                <a:srgbClr val="000000"/>
              </a:solidFill>
              <a:effectLst/>
              <a:latin typeface="Arial"/>
              <a:ea typeface="Arial"/>
              <a:cs typeface="Arial"/>
              <a:sym typeface="Arial"/>
            </a:endParaRPr>
          </a:p>
          <a:p>
            <a:pPr marL="615950" lvl="1" indent="0">
              <a:buNone/>
            </a:pPr>
            <a:r>
              <a:rPr lang="en-US" sz="800" b="0" i="0" u="none" strike="noStrike" cap="none" dirty="0" smtClean="0">
                <a:solidFill>
                  <a:srgbClr val="000000"/>
                </a:solidFill>
                <a:effectLst/>
                <a:latin typeface="Arial"/>
                <a:ea typeface="Arial"/>
                <a:cs typeface="Arial"/>
                <a:sym typeface="Arial"/>
              </a:rPr>
              <a:t> </a:t>
            </a:r>
            <a:endParaRPr lang="en-US" sz="1800" b="0" i="0" u="none" strike="noStrike" cap="none" dirty="0" smtClean="0">
              <a:solidFill>
                <a:srgbClr val="000000"/>
              </a:solidFill>
              <a:effectLst/>
              <a:latin typeface="Arial"/>
              <a:ea typeface="Arial"/>
              <a:cs typeface="Arial"/>
              <a:sym typeface="Arial"/>
            </a:endParaRPr>
          </a:p>
          <a:p>
            <a:pPr lvl="1"/>
            <a:r>
              <a:rPr lang="en-US" sz="1100" b="1" i="0" u="none" strike="noStrike" cap="none" dirty="0" smtClean="0">
                <a:solidFill>
                  <a:srgbClr val="000000"/>
                </a:solidFill>
                <a:effectLst/>
                <a:latin typeface="Arial"/>
                <a:ea typeface="Arial"/>
                <a:cs typeface="Arial"/>
                <a:sym typeface="Arial"/>
              </a:rPr>
              <a:t>VISION</a:t>
            </a:r>
            <a:r>
              <a:rPr lang="en-US" sz="2000" b="0" i="0" u="none" strike="noStrike" cap="none" dirty="0" smtClean="0">
                <a:solidFill>
                  <a:srgbClr val="000000"/>
                </a:solidFill>
                <a:effectLst/>
                <a:latin typeface="Arial"/>
                <a:ea typeface="Arial"/>
                <a:cs typeface="Arial"/>
                <a:sym typeface="Arial"/>
              </a:rPr>
              <a:t>:</a:t>
            </a:r>
            <a:r>
              <a:rPr lang="en-US" sz="2000" b="0" i="0" u="none" strike="noStrike" cap="none" baseline="0" dirty="0" smtClean="0">
                <a:solidFill>
                  <a:srgbClr val="000000"/>
                </a:solidFill>
                <a:effectLst/>
                <a:latin typeface="Arial"/>
                <a:ea typeface="Arial"/>
                <a:cs typeface="Arial"/>
                <a:sym typeface="Arial"/>
              </a:rPr>
              <a:t> </a:t>
            </a:r>
            <a:r>
              <a:rPr lang="en-US" sz="1100" b="0" i="0" u="none" strike="noStrike" cap="none" dirty="0" smtClean="0">
                <a:solidFill>
                  <a:srgbClr val="000000"/>
                </a:solidFill>
                <a:effectLst/>
                <a:latin typeface="Arial"/>
                <a:ea typeface="Arial"/>
                <a:cs typeface="Arial"/>
                <a:sym typeface="Arial"/>
              </a:rPr>
              <a:t>A border managed to bring the people of San Diego County and the Tijuana Metropolitan Area closer together in shared success and prosperity, setting a world standard for border innovation</a:t>
            </a:r>
          </a:p>
          <a:p>
            <a:pPr marL="615950" lvl="1" indent="0">
              <a:buNone/>
            </a:pPr>
            <a:endParaRPr lang="en-US" sz="1100" b="0" i="0" u="none" strike="noStrike" cap="none" dirty="0" smtClean="0">
              <a:solidFill>
                <a:srgbClr val="000000"/>
              </a:solidFill>
              <a:effectLst/>
              <a:latin typeface="Arial"/>
              <a:ea typeface="Arial"/>
              <a:cs typeface="Arial"/>
              <a:sym typeface="Arial"/>
            </a:endParaRPr>
          </a:p>
          <a:p>
            <a:pPr marL="914400" marR="0" lvl="1"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1100" b="1" i="0" u="none" strike="noStrike" cap="none" dirty="0" smtClean="0">
                <a:solidFill>
                  <a:srgbClr val="000000"/>
                </a:solidFill>
                <a:effectLst/>
                <a:latin typeface="Arial"/>
                <a:ea typeface="Arial"/>
                <a:cs typeface="Arial"/>
                <a:sym typeface="Arial"/>
              </a:rPr>
              <a:t>Basic</a:t>
            </a:r>
            <a:r>
              <a:rPr lang="en-US" sz="1100" b="1" i="0" u="none" strike="noStrike" cap="none" baseline="0" dirty="0" smtClean="0">
                <a:solidFill>
                  <a:srgbClr val="000000"/>
                </a:solidFill>
                <a:effectLst/>
                <a:latin typeface="Arial"/>
                <a:ea typeface="Arial"/>
                <a:cs typeface="Arial"/>
                <a:sym typeface="Arial"/>
              </a:rPr>
              <a:t> question with an easy answer but one that brings up many other questions that are difficult to answer: Don’t we all gain from a faster flowing border?  </a:t>
            </a:r>
            <a:r>
              <a:rPr lang="en-US" sz="1100" b="0" i="0" u="none" strike="noStrike" cap="none" baseline="0" dirty="0" smtClean="0">
                <a:solidFill>
                  <a:srgbClr val="000000"/>
                </a:solidFill>
                <a:effectLst/>
                <a:latin typeface="Arial"/>
                <a:ea typeface="Arial"/>
                <a:cs typeface="Arial"/>
                <a:sym typeface="Arial"/>
              </a:rPr>
              <a:t>So if we all believe this and I doubt very few people outside of our room would disagree, </a:t>
            </a:r>
            <a:r>
              <a:rPr lang="en-US" sz="1100" b="1" i="0" u="none" strike="noStrike" cap="none" baseline="0" dirty="0" smtClean="0">
                <a:solidFill>
                  <a:srgbClr val="000000"/>
                </a:solidFill>
                <a:effectLst/>
                <a:latin typeface="Arial"/>
                <a:ea typeface="Arial"/>
                <a:cs typeface="Arial"/>
                <a:sym typeface="Arial"/>
              </a:rPr>
              <a:t>why aren’t we making more progress for a smooth flowing border with a lot of new infrastructure, cleaner air and water? </a:t>
            </a:r>
            <a:r>
              <a:rPr lang="en-US" sz="1100" b="0" i="0" u="none" strike="noStrike" cap="none" baseline="0" dirty="0" smtClean="0">
                <a:solidFill>
                  <a:srgbClr val="000000"/>
                </a:solidFill>
                <a:effectLst/>
                <a:latin typeface="Arial"/>
                <a:ea typeface="Arial"/>
                <a:cs typeface="Arial"/>
                <a:sym typeface="Arial"/>
              </a:rPr>
              <a:t>I have several chat groups where we message each other on the things we should do to improve our border on many counts, not just flows. There always seems to be an overwhelming desire and enthusiasm to make things happen, a lot of creative juices. </a:t>
            </a:r>
            <a:r>
              <a:rPr lang="en-US" sz="1100" b="1" i="0" u="none" strike="noStrike" cap="none" baseline="0" dirty="0" smtClean="0">
                <a:solidFill>
                  <a:srgbClr val="000000"/>
                </a:solidFill>
                <a:effectLst/>
                <a:latin typeface="Arial"/>
                <a:ea typeface="Arial"/>
                <a:cs typeface="Arial"/>
                <a:sym typeface="Arial"/>
              </a:rPr>
              <a:t>So do we have a lack of leadership, a l</a:t>
            </a:r>
            <a:r>
              <a:rPr lang="en-US" sz="1100" b="1" i="0" u="none" strike="noStrike" cap="none" dirty="0" smtClean="0">
                <a:solidFill>
                  <a:srgbClr val="000000"/>
                </a:solidFill>
                <a:effectLst/>
                <a:latin typeface="Arial"/>
                <a:ea typeface="Arial"/>
                <a:cs typeface="Arial"/>
                <a:sym typeface="Arial"/>
              </a:rPr>
              <a:t>ack of cohesion about who we are?</a:t>
            </a:r>
            <a:r>
              <a:rPr lang="en-US" sz="1100" b="1" i="0" u="none" strike="noStrike" cap="none" baseline="0" dirty="0" smtClean="0">
                <a:solidFill>
                  <a:srgbClr val="000000"/>
                </a:solidFill>
                <a:effectLst/>
                <a:latin typeface="Arial"/>
                <a:ea typeface="Arial"/>
                <a:cs typeface="Arial"/>
                <a:sym typeface="Arial"/>
              </a:rPr>
              <a:t> Is it a lack of a true </a:t>
            </a:r>
            <a:r>
              <a:rPr lang="en-US" sz="1100" b="1" i="0" u="none" strike="noStrike" cap="none" dirty="0" smtClean="0">
                <a:solidFill>
                  <a:srgbClr val="000000"/>
                </a:solidFill>
                <a:effectLst/>
                <a:latin typeface="Arial"/>
                <a:ea typeface="Arial"/>
                <a:cs typeface="Arial"/>
                <a:sym typeface="Arial"/>
              </a:rPr>
              <a:t>binational identity? Are</a:t>
            </a:r>
            <a:r>
              <a:rPr lang="en-US" sz="1100" b="1" i="0" u="none" strike="noStrike" cap="none" baseline="0" dirty="0" smtClean="0">
                <a:solidFill>
                  <a:srgbClr val="000000"/>
                </a:solidFill>
                <a:effectLst/>
                <a:latin typeface="Arial"/>
                <a:ea typeface="Arial"/>
                <a:cs typeface="Arial"/>
                <a:sym typeface="Arial"/>
              </a:rPr>
              <a:t> we a</a:t>
            </a:r>
            <a:r>
              <a:rPr lang="en-US" sz="1100" b="1" i="0" u="none" strike="noStrike" cap="none" dirty="0" smtClean="0">
                <a:solidFill>
                  <a:srgbClr val="000000"/>
                </a:solidFill>
                <a:effectLst/>
                <a:latin typeface="Arial"/>
                <a:ea typeface="Arial"/>
                <a:cs typeface="Arial"/>
                <a:sym typeface="Arial"/>
              </a:rPr>
              <a:t> hothouse going nowhere?</a:t>
            </a:r>
          </a:p>
          <a:p>
            <a:pPr lvl="1"/>
            <a:endParaRPr lang="en-US" sz="1100" b="0" i="0" u="none" strike="noStrike" cap="none" dirty="0" smtClean="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3009210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r>
              <a:rPr lang="en-US" sz="1400" b="1" i="0" u="none" strike="noStrike" cap="none" baseline="0" dirty="0" smtClean="0">
                <a:solidFill>
                  <a:srgbClr val="000000"/>
                </a:solidFill>
                <a:effectLst/>
                <a:latin typeface="Arial"/>
                <a:cs typeface="Arial"/>
                <a:sym typeface="Arial"/>
              </a:rPr>
              <a:t>It is a great ally for the whole border on topics such as Title 42, USMCA, supply chain issues, efficient trade and technology. </a:t>
            </a:r>
          </a:p>
          <a:p>
            <a:pPr marL="158750" indent="0">
              <a:buNone/>
            </a:pPr>
            <a:endParaRPr lang="en-US" baseline="0" dirty="0" smtClean="0"/>
          </a:p>
          <a:p>
            <a:pPr marL="158750" indent="0">
              <a:buNone/>
            </a:pPr>
            <a:endParaRPr lang="en-US" baseline="0" dirty="0" smtClean="0"/>
          </a:p>
          <a:p>
            <a:pPr marL="161116" indent="0">
              <a:buNone/>
            </a:pPr>
            <a:endParaRPr lang="en-US" dirty="0"/>
          </a:p>
        </p:txBody>
      </p:sp>
    </p:spTree>
    <p:extLst>
      <p:ext uri="{BB962C8B-B14F-4D97-AF65-F5344CB8AC3E}">
        <p14:creationId xmlns:p14="http://schemas.microsoft.com/office/powerpoint/2010/main" val="2563978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r>
              <a:rPr lang="en-US" sz="1100" b="1" i="0" u="none" strike="noStrike" cap="none" dirty="0" smtClean="0">
                <a:solidFill>
                  <a:srgbClr val="000000"/>
                </a:solidFill>
                <a:effectLst/>
                <a:latin typeface="Arial"/>
                <a:ea typeface="Arial"/>
                <a:cs typeface="Arial"/>
                <a:sym typeface="Arial"/>
              </a:rPr>
              <a:t>Katherine</a:t>
            </a:r>
            <a:r>
              <a:rPr lang="en-US" sz="1100" b="1" i="0" u="none" strike="noStrike" cap="none" baseline="0" dirty="0" smtClean="0">
                <a:solidFill>
                  <a:srgbClr val="000000"/>
                </a:solidFill>
                <a:effectLst/>
                <a:latin typeface="Arial"/>
                <a:ea typeface="Arial"/>
                <a:cs typeface="Arial"/>
                <a:sym typeface="Arial"/>
              </a:rPr>
              <a:t> </a:t>
            </a:r>
            <a:r>
              <a:rPr lang="en-US" sz="1100" b="1" i="0" u="none" strike="noStrike" cap="none" baseline="0" dirty="0" err="1" smtClean="0">
                <a:solidFill>
                  <a:srgbClr val="000000"/>
                </a:solidFill>
                <a:effectLst/>
                <a:latin typeface="Arial"/>
                <a:ea typeface="Arial"/>
                <a:cs typeface="Arial"/>
                <a:sym typeface="Arial"/>
              </a:rPr>
              <a:t>Dueholm</a:t>
            </a:r>
            <a:r>
              <a:rPr lang="en-US" sz="1100" b="1" i="0" u="none" strike="noStrike" cap="none" baseline="0" dirty="0" smtClean="0">
                <a:solidFill>
                  <a:srgbClr val="000000"/>
                </a:solidFill>
                <a:effectLst/>
                <a:latin typeface="Arial"/>
                <a:ea typeface="Arial"/>
                <a:cs typeface="Arial"/>
                <a:sym typeface="Arial"/>
              </a:rPr>
              <a:t> was the Acting Deputy Assistant Secretary for Mexico and Central America at the </a:t>
            </a:r>
            <a:r>
              <a:rPr lang="en-US" sz="1100" b="1" i="0" u="none" strike="noStrike" cap="none" baseline="0" dirty="0" err="1" smtClean="0">
                <a:solidFill>
                  <a:srgbClr val="000000"/>
                </a:solidFill>
                <a:effectLst/>
                <a:latin typeface="Arial"/>
                <a:ea typeface="Arial"/>
                <a:cs typeface="Arial"/>
                <a:sym typeface="Arial"/>
              </a:rPr>
              <a:t>Dept</a:t>
            </a:r>
            <a:r>
              <a:rPr lang="en-US" sz="1100" b="1" i="0" u="none" strike="noStrike" cap="none" baseline="0" dirty="0" smtClean="0">
                <a:solidFill>
                  <a:srgbClr val="000000"/>
                </a:solidFill>
                <a:effectLst/>
                <a:latin typeface="Arial"/>
                <a:ea typeface="Arial"/>
                <a:cs typeface="Arial"/>
                <a:sym typeface="Arial"/>
              </a:rPr>
              <a:t> of State. </a:t>
            </a:r>
            <a:r>
              <a:rPr lang="en-US" sz="1100" b="0" i="0" u="none" strike="noStrike" cap="none" baseline="0" dirty="0" smtClean="0">
                <a:solidFill>
                  <a:srgbClr val="000000"/>
                </a:solidFill>
                <a:effectLst/>
                <a:latin typeface="Arial"/>
                <a:ea typeface="Arial"/>
                <a:cs typeface="Arial"/>
                <a:sym typeface="Arial"/>
              </a:rPr>
              <a:t>IIJA’s</a:t>
            </a:r>
            <a:r>
              <a:rPr lang="en-US" sz="1100" b="1" i="0" u="none" strike="noStrike" cap="none" baseline="0" dirty="0" smtClean="0">
                <a:solidFill>
                  <a:srgbClr val="000000"/>
                </a:solidFill>
                <a:effectLst/>
                <a:latin typeface="Arial"/>
                <a:ea typeface="Arial"/>
                <a:cs typeface="Arial"/>
                <a:sym typeface="Arial"/>
              </a:rPr>
              <a:t> </a:t>
            </a:r>
            <a:r>
              <a:rPr lang="en-US" sz="1000" b="0" i="0" u="none" strike="noStrike" cap="none" baseline="0" dirty="0" smtClean="0">
                <a:solidFill>
                  <a:srgbClr val="000000"/>
                </a:solidFill>
                <a:effectLst/>
                <a:latin typeface="Arial"/>
                <a:ea typeface="Arial"/>
                <a:cs typeface="Arial"/>
                <a:sym typeface="Arial"/>
              </a:rPr>
              <a:t>p</a:t>
            </a:r>
            <a:r>
              <a:rPr lang="en-US" sz="1000" dirty="0" smtClean="0"/>
              <a:t>riorities for the $2 billion have not been established yet but are forthcoming. </a:t>
            </a:r>
          </a:p>
          <a:p>
            <a:pPr marL="158750" indent="0">
              <a:buNone/>
            </a:pPr>
            <a:endParaRPr lang="en-US" baseline="0" dirty="0" smtClean="0"/>
          </a:p>
          <a:p>
            <a:pPr marL="158750" indent="0">
              <a:buNone/>
            </a:pPr>
            <a:endParaRPr lang="en-US" baseline="0" dirty="0" smtClean="0"/>
          </a:p>
          <a:p>
            <a:pPr marL="161116" indent="0">
              <a:buNone/>
            </a:pPr>
            <a:endParaRPr lang="en-US" dirty="0"/>
          </a:p>
        </p:txBody>
      </p:sp>
    </p:spTree>
    <p:extLst>
      <p:ext uri="{BB962C8B-B14F-4D97-AF65-F5344CB8AC3E}">
        <p14:creationId xmlns:p14="http://schemas.microsoft.com/office/powerpoint/2010/main" val="3705614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r>
              <a:rPr lang="en-US" sz="1100" dirty="0" smtClean="0"/>
              <a:t>The 21</a:t>
            </a:r>
            <a:r>
              <a:rPr lang="en-US" sz="1100" baseline="30000" dirty="0" smtClean="0"/>
              <a:t>st</a:t>
            </a:r>
            <a:r>
              <a:rPr lang="en-US" sz="1100" dirty="0" smtClean="0"/>
              <a:t> century</a:t>
            </a:r>
            <a:r>
              <a:rPr lang="en-US" sz="1100" baseline="0" dirty="0" smtClean="0"/>
              <a:t> border mgmt. process works to improve border infrastructure, secure flows and law enforcement and security cooperation. It promotes the economic competitiveness of our nations. The initiative commits Mexico and the US to continue close coordination on strengthening efficiencies for legitimate trade and travel, modernizing our border infrastructure and technology, promoting public safety and combatting </a:t>
            </a:r>
            <a:r>
              <a:rPr lang="en-US" sz="1100" baseline="0" dirty="0" err="1" smtClean="0"/>
              <a:t>trsnsnational</a:t>
            </a:r>
            <a:r>
              <a:rPr lang="en-US" sz="1100" baseline="0" dirty="0" smtClean="0"/>
              <a:t> crime. </a:t>
            </a:r>
            <a:endParaRPr lang="en-US" sz="1100" dirty="0" smtClean="0"/>
          </a:p>
          <a:p>
            <a:pPr marL="158750" indent="0">
              <a:buNone/>
            </a:pPr>
            <a:endParaRPr lang="en-US" baseline="0" dirty="0" smtClean="0"/>
          </a:p>
          <a:p>
            <a:pPr marL="161116" indent="0">
              <a:buNone/>
            </a:pPr>
            <a:endParaRPr lang="en-US" dirty="0"/>
          </a:p>
        </p:txBody>
      </p:sp>
    </p:spTree>
    <p:extLst>
      <p:ext uri="{BB962C8B-B14F-4D97-AF65-F5344CB8AC3E}">
        <p14:creationId xmlns:p14="http://schemas.microsoft.com/office/powerpoint/2010/main" val="33475399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pPr marL="161116" indent="0">
              <a:buNone/>
            </a:pPr>
            <a:endParaRPr lang="es-ES" b="1" dirty="0" smtClean="0"/>
          </a:p>
          <a:p>
            <a:pPr marL="332566" indent="-171450"/>
            <a:endParaRPr lang="en-US" dirty="0"/>
          </a:p>
        </p:txBody>
      </p:sp>
    </p:spTree>
    <p:extLst>
      <p:ext uri="{BB962C8B-B14F-4D97-AF65-F5344CB8AC3E}">
        <p14:creationId xmlns:p14="http://schemas.microsoft.com/office/powerpoint/2010/main" val="548157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pPr marL="161116" indent="0">
              <a:buNone/>
            </a:pPr>
            <a:endParaRPr lang="en-US" baseline="0" dirty="0" smtClean="0"/>
          </a:p>
          <a:p>
            <a:pPr marL="161116" indent="0">
              <a:buNone/>
            </a:pPr>
            <a:endParaRPr lang="en-US" dirty="0"/>
          </a:p>
          <a:p>
            <a:r>
              <a:rPr lang="en-US" sz="1100" b="0" i="0" u="none" strike="noStrike" cap="none" dirty="0" smtClean="0">
                <a:solidFill>
                  <a:srgbClr val="000000"/>
                </a:solidFill>
                <a:effectLst/>
                <a:latin typeface="Arial"/>
                <a:ea typeface="Arial"/>
                <a:cs typeface="Arial"/>
                <a:sym typeface="Arial"/>
              </a:rPr>
              <a:t>I don’t believe we had ever had this many experts on the binational relationship in San Diego. From scholars such as </a:t>
            </a:r>
            <a:r>
              <a:rPr lang="en-US" sz="1100" b="1" i="0" u="none" strike="noStrike" cap="none" dirty="0" smtClean="0">
                <a:solidFill>
                  <a:srgbClr val="000000"/>
                </a:solidFill>
                <a:effectLst/>
                <a:latin typeface="Arial"/>
                <a:ea typeface="Arial"/>
                <a:cs typeface="Arial"/>
                <a:sym typeface="Arial"/>
              </a:rPr>
              <a:t>Giovanni </a:t>
            </a:r>
            <a:r>
              <a:rPr lang="en-US" sz="1100" b="1" i="0" u="none" strike="noStrike" cap="none" dirty="0" err="1" smtClean="0">
                <a:solidFill>
                  <a:srgbClr val="000000"/>
                </a:solidFill>
                <a:effectLst/>
                <a:latin typeface="Arial"/>
                <a:ea typeface="Arial"/>
                <a:cs typeface="Arial"/>
                <a:sym typeface="Arial"/>
              </a:rPr>
              <a:t>Peri</a:t>
            </a:r>
            <a:r>
              <a:rPr lang="en-US" sz="1100" b="0" i="0" u="none" strike="noStrike" cap="none" dirty="0" smtClean="0">
                <a:solidFill>
                  <a:srgbClr val="000000"/>
                </a:solidFill>
                <a:effectLst/>
                <a:latin typeface="Arial"/>
                <a:ea typeface="Arial"/>
                <a:cs typeface="Arial"/>
                <a:sym typeface="Arial"/>
              </a:rPr>
              <a:t> of </a:t>
            </a:r>
            <a:r>
              <a:rPr lang="en-US" sz="1100" b="1" i="0" u="none" strike="noStrike" cap="none" dirty="0" smtClean="0">
                <a:solidFill>
                  <a:srgbClr val="000000"/>
                </a:solidFill>
                <a:effectLst/>
                <a:latin typeface="Arial"/>
                <a:ea typeface="Arial"/>
                <a:cs typeface="Arial"/>
                <a:sym typeface="Arial"/>
              </a:rPr>
              <a:t>UC Davis</a:t>
            </a:r>
            <a:r>
              <a:rPr lang="en-US" sz="1100" b="0" i="0" u="none" strike="noStrike" cap="none" dirty="0" smtClean="0">
                <a:solidFill>
                  <a:srgbClr val="000000"/>
                </a:solidFill>
                <a:effectLst/>
                <a:latin typeface="Arial"/>
                <a:ea typeface="Arial"/>
                <a:cs typeface="Arial"/>
                <a:sym typeface="Arial"/>
              </a:rPr>
              <a:t> to </a:t>
            </a:r>
            <a:r>
              <a:rPr lang="en-US" sz="1100" b="1" i="0" u="none" strike="noStrike" cap="none" dirty="0" err="1" smtClean="0">
                <a:solidFill>
                  <a:srgbClr val="000000"/>
                </a:solidFill>
                <a:effectLst/>
                <a:latin typeface="Arial"/>
                <a:ea typeface="Arial"/>
                <a:cs typeface="Arial"/>
                <a:sym typeface="Arial"/>
              </a:rPr>
              <a:t>María</a:t>
            </a:r>
            <a:r>
              <a:rPr lang="en-US" sz="1100" b="1" i="0" u="none" strike="noStrike" cap="none" dirty="0" smtClean="0">
                <a:solidFill>
                  <a:srgbClr val="000000"/>
                </a:solidFill>
                <a:effectLst/>
                <a:latin typeface="Arial"/>
                <a:ea typeface="Arial"/>
                <a:cs typeface="Arial"/>
                <a:sym typeface="Arial"/>
              </a:rPr>
              <a:t> Isabel  </a:t>
            </a:r>
            <a:r>
              <a:rPr lang="en-US" sz="1100" b="1" i="0" u="none" strike="noStrike" cap="none" dirty="0" err="1" smtClean="0">
                <a:solidFill>
                  <a:srgbClr val="000000"/>
                </a:solidFill>
                <a:effectLst/>
                <a:latin typeface="Arial"/>
                <a:ea typeface="Arial"/>
                <a:cs typeface="Arial"/>
                <a:sym typeface="Arial"/>
              </a:rPr>
              <a:t>Studer</a:t>
            </a:r>
            <a:r>
              <a:rPr lang="en-US" sz="1100" b="1" i="0" u="none" strike="noStrike" cap="none" dirty="0" smtClean="0">
                <a:solidFill>
                  <a:srgbClr val="000000"/>
                </a:solidFill>
                <a:effectLst/>
                <a:latin typeface="Arial"/>
                <a:ea typeface="Arial"/>
                <a:cs typeface="Arial"/>
                <a:sym typeface="Arial"/>
              </a:rPr>
              <a:t> </a:t>
            </a:r>
            <a:r>
              <a:rPr lang="en-US" sz="1100" b="0" i="0" u="none" strike="noStrike" cap="none" dirty="0" smtClean="0">
                <a:solidFill>
                  <a:srgbClr val="000000"/>
                </a:solidFill>
                <a:effectLst/>
                <a:latin typeface="Arial"/>
                <a:ea typeface="Arial"/>
                <a:cs typeface="Arial"/>
                <a:sym typeface="Arial"/>
              </a:rPr>
              <a:t>of </a:t>
            </a:r>
            <a:r>
              <a:rPr lang="en-US" sz="1100" b="1" i="0" u="none" strike="noStrike" cap="none" dirty="0" err="1" smtClean="0">
                <a:solidFill>
                  <a:srgbClr val="000000"/>
                </a:solidFill>
                <a:effectLst/>
                <a:latin typeface="Arial"/>
                <a:ea typeface="Arial"/>
                <a:cs typeface="Arial"/>
                <a:sym typeface="Arial"/>
              </a:rPr>
              <a:t>Alianza</a:t>
            </a:r>
            <a:r>
              <a:rPr lang="en-US" sz="1100" b="1" i="0" u="none" strike="noStrike" cap="none" dirty="0" smtClean="0">
                <a:solidFill>
                  <a:srgbClr val="000000"/>
                </a:solidFill>
                <a:effectLst/>
                <a:latin typeface="Arial"/>
                <a:ea typeface="Arial"/>
                <a:cs typeface="Arial"/>
                <a:sym typeface="Arial"/>
              </a:rPr>
              <a:t> UC-Mexico</a:t>
            </a:r>
            <a:r>
              <a:rPr lang="en-US" sz="1100" b="0" i="0" u="none" strike="noStrike" cap="none" dirty="0" smtClean="0">
                <a:solidFill>
                  <a:srgbClr val="000000"/>
                </a:solidFill>
                <a:effectLst/>
                <a:latin typeface="Arial"/>
                <a:ea typeface="Arial"/>
                <a:cs typeface="Arial"/>
                <a:sym typeface="Arial"/>
              </a:rPr>
              <a:t>, to </a:t>
            </a:r>
            <a:r>
              <a:rPr lang="en-US" sz="1100" b="1" i="0" u="none" strike="noStrike" cap="none" dirty="0" smtClean="0">
                <a:solidFill>
                  <a:srgbClr val="000000"/>
                </a:solidFill>
                <a:effectLst/>
                <a:latin typeface="Arial"/>
                <a:ea typeface="Arial"/>
                <a:cs typeface="Arial"/>
                <a:sym typeface="Arial"/>
              </a:rPr>
              <a:t>José Antonio Meade</a:t>
            </a:r>
            <a:r>
              <a:rPr lang="en-US" sz="1100" b="0" i="0" u="none" strike="noStrike" cap="none" dirty="0" smtClean="0">
                <a:solidFill>
                  <a:srgbClr val="000000"/>
                </a:solidFill>
                <a:effectLst/>
                <a:latin typeface="Arial"/>
                <a:ea typeface="Arial"/>
                <a:cs typeface="Arial"/>
                <a:sym typeface="Arial"/>
              </a:rPr>
              <a:t>, former Mexican Presidential candidate, </a:t>
            </a:r>
            <a:r>
              <a:rPr lang="en-US" sz="1100" b="1" i="0" u="none" strike="noStrike" cap="none" dirty="0" smtClean="0">
                <a:solidFill>
                  <a:srgbClr val="000000"/>
                </a:solidFill>
                <a:effectLst/>
                <a:latin typeface="Arial"/>
                <a:ea typeface="Arial"/>
                <a:cs typeface="Arial"/>
                <a:sym typeface="Arial"/>
              </a:rPr>
              <a:t>Senator Claudia Ruiz </a:t>
            </a:r>
            <a:r>
              <a:rPr lang="en-US" sz="1100" b="1" i="0" u="none" strike="noStrike" cap="none" dirty="0" err="1" smtClean="0">
                <a:solidFill>
                  <a:srgbClr val="000000"/>
                </a:solidFill>
                <a:effectLst/>
                <a:latin typeface="Arial"/>
                <a:ea typeface="Arial"/>
                <a:cs typeface="Arial"/>
                <a:sym typeface="Arial"/>
              </a:rPr>
              <a:t>Massieu</a:t>
            </a:r>
            <a:r>
              <a:rPr lang="en-US" sz="1100" b="0" i="0" u="none" strike="noStrike" cap="none" dirty="0" smtClean="0">
                <a:solidFill>
                  <a:srgbClr val="000000"/>
                </a:solidFill>
                <a:effectLst/>
                <a:latin typeface="Arial"/>
                <a:ea typeface="Arial"/>
                <a:cs typeface="Arial"/>
                <a:sym typeface="Arial"/>
              </a:rPr>
              <a:t>, former </a:t>
            </a:r>
            <a:r>
              <a:rPr lang="en-US" sz="1100" b="1" i="0" u="none" strike="noStrike" cap="none" dirty="0" smtClean="0">
                <a:solidFill>
                  <a:srgbClr val="000000"/>
                </a:solidFill>
                <a:effectLst/>
                <a:latin typeface="Arial"/>
                <a:ea typeface="Arial"/>
                <a:cs typeface="Arial"/>
                <a:sym typeface="Arial"/>
              </a:rPr>
              <a:t>U.S. </a:t>
            </a:r>
            <a:r>
              <a:rPr lang="en-US" sz="1100" b="1" i="0" u="none" strike="noStrike" cap="none" dirty="0" err="1" smtClean="0">
                <a:solidFill>
                  <a:srgbClr val="000000"/>
                </a:solidFill>
                <a:effectLst/>
                <a:latin typeface="Arial"/>
                <a:ea typeface="Arial"/>
                <a:cs typeface="Arial"/>
                <a:sym typeface="Arial"/>
              </a:rPr>
              <a:t>Ambasador</a:t>
            </a:r>
            <a:r>
              <a:rPr lang="en-US" sz="1100" b="1" i="0" u="none" strike="noStrike" cap="none" dirty="0" smtClean="0">
                <a:solidFill>
                  <a:srgbClr val="000000"/>
                </a:solidFill>
                <a:effectLst/>
                <a:latin typeface="Arial"/>
                <a:ea typeface="Arial"/>
                <a:cs typeface="Arial"/>
                <a:sym typeface="Arial"/>
              </a:rPr>
              <a:t> to the United States</a:t>
            </a:r>
            <a:r>
              <a:rPr lang="en-US" sz="1100" b="0" i="0" u="none" strike="noStrike" cap="none" dirty="0" smtClean="0">
                <a:solidFill>
                  <a:srgbClr val="000000"/>
                </a:solidFill>
                <a:effectLst/>
                <a:latin typeface="Arial"/>
                <a:ea typeface="Arial"/>
                <a:cs typeface="Arial"/>
                <a:sym typeface="Arial"/>
              </a:rPr>
              <a:t> </a:t>
            </a:r>
            <a:r>
              <a:rPr lang="en-US" sz="1100" b="1" i="0" u="none" strike="noStrike" cap="none" dirty="0" smtClean="0">
                <a:solidFill>
                  <a:srgbClr val="000000"/>
                </a:solidFill>
                <a:effectLst/>
                <a:latin typeface="Arial"/>
                <a:ea typeface="Arial"/>
                <a:cs typeface="Arial"/>
                <a:sym typeface="Arial"/>
              </a:rPr>
              <a:t>Anthony Wayne</a:t>
            </a:r>
            <a:r>
              <a:rPr lang="en-US" sz="1100" b="0" i="0" u="none" strike="noStrike" cap="none" dirty="0" smtClean="0">
                <a:solidFill>
                  <a:srgbClr val="000000"/>
                </a:solidFill>
                <a:effectLst/>
                <a:latin typeface="Arial"/>
                <a:ea typeface="Arial"/>
                <a:cs typeface="Arial"/>
                <a:sym typeface="Arial"/>
              </a:rPr>
              <a:t>, and many others. </a:t>
            </a:r>
          </a:p>
        </p:txBody>
      </p:sp>
    </p:spTree>
    <p:extLst>
      <p:ext uri="{BB962C8B-B14F-4D97-AF65-F5344CB8AC3E}">
        <p14:creationId xmlns:p14="http://schemas.microsoft.com/office/powerpoint/2010/main" val="2151928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5925" y="714375"/>
            <a:ext cx="6359525" cy="3578225"/>
          </a:xfrm>
        </p:spPr>
      </p:sp>
      <p:sp>
        <p:nvSpPr>
          <p:cNvPr id="3" name="Notes Placeholder 2"/>
          <p:cNvSpPr>
            <a:spLocks noGrp="1"/>
          </p:cNvSpPr>
          <p:nvPr>
            <p:ph type="body" idx="1"/>
          </p:nvPr>
        </p:nvSpPr>
        <p:spPr/>
        <p:txBody>
          <a:bodyPr/>
          <a:lstStyle/>
          <a:p>
            <a:pPr marL="161116" indent="0">
              <a:buNone/>
            </a:pPr>
            <a:endParaRPr lang="en-US" baseline="0" dirty="0" smtClean="0"/>
          </a:p>
          <a:p>
            <a:pPr marL="161116" indent="0">
              <a:buNone/>
            </a:pPr>
            <a:endParaRPr lang="en-US" dirty="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smtClean="0"/>
              <a:t>Tony Wayne:</a:t>
            </a:r>
            <a:r>
              <a:rPr lang="en-US" baseline="0" dirty="0" smtClean="0"/>
              <a:t> </a:t>
            </a:r>
            <a:r>
              <a:rPr lang="en-US" dirty="0" smtClean="0"/>
              <a:t>The High Level Economic Dialogue, the High Level Security Dialogue, and regional mechanisms should be working to their fullest extent. How the border works together has little to do with USMCA.</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dirty="0" smtClean="0"/>
              <a:t>Beatriz</a:t>
            </a:r>
            <a:r>
              <a:rPr lang="en-US" baseline="0" dirty="0" smtClean="0"/>
              <a:t> </a:t>
            </a:r>
            <a:r>
              <a:rPr lang="en-US" baseline="0" dirty="0" err="1" smtClean="0"/>
              <a:t>Leycegui</a:t>
            </a:r>
            <a:r>
              <a:rPr lang="en-US" baseline="0" dirty="0" smtClean="0"/>
              <a:t>, </a:t>
            </a:r>
            <a:r>
              <a:rPr lang="en-US" sz="1100" b="1" dirty="0" smtClean="0"/>
              <a:t>former Undersecretary for International Trade, Mexican Secretariat of the Economy</a:t>
            </a:r>
            <a:r>
              <a:rPr lang="en-US" baseline="0" dirty="0" smtClean="0"/>
              <a:t>: </a:t>
            </a:r>
            <a:r>
              <a:rPr lang="en-US" sz="1100" dirty="0" smtClean="0"/>
              <a:t>We must have a common energy policy, a common vision to transition to renewables, clear rules of origin in the automotive sector and a common understanding of labor issues. </a:t>
            </a:r>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US" dirty="0" smtClean="0"/>
          </a:p>
          <a:p>
            <a:pPr marL="457200" marR="0" lvl="0"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endParaRPr lang="en-US" dirty="0" smtClean="0"/>
          </a:p>
          <a:p>
            <a:endParaRPr lang="en-US" sz="1100" b="0" i="0" u="none" strike="noStrike" cap="none" dirty="0" smtClean="0">
              <a:solidFill>
                <a:srgbClr val="000000"/>
              </a:solidFill>
              <a:effectLst/>
              <a:latin typeface="Arial"/>
              <a:ea typeface="Arial"/>
              <a:cs typeface="Arial"/>
              <a:sym typeface="Arial"/>
            </a:endParaRPr>
          </a:p>
          <a:p>
            <a:endParaRPr lang="en-US" sz="1100" b="0" i="0" u="none" strike="noStrike" cap="none" dirty="0" smtClean="0">
              <a:solidFill>
                <a:srgbClr val="000000"/>
              </a:solidFill>
              <a:effectLst/>
              <a:latin typeface="Arial"/>
              <a:ea typeface="Arial"/>
              <a:cs typeface="Arial"/>
              <a:sym typeface="Arial"/>
            </a:endParaRPr>
          </a:p>
        </p:txBody>
      </p:sp>
    </p:spTree>
    <p:extLst>
      <p:ext uri="{BB962C8B-B14F-4D97-AF65-F5344CB8AC3E}">
        <p14:creationId xmlns:p14="http://schemas.microsoft.com/office/powerpoint/2010/main" val="17228144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userDrawn="1">
  <p:cSld name="TITLE">
    <p:spTree>
      <p:nvGrpSpPr>
        <p:cNvPr id="1" name="Shape 9"/>
        <p:cNvGrpSpPr/>
        <p:nvPr/>
      </p:nvGrpSpPr>
      <p:grpSpPr>
        <a:xfrm>
          <a:off x="0" y="0"/>
          <a:ext cx="0" cy="0"/>
          <a:chOff x="0" y="0"/>
          <a:chExt cx="0" cy="0"/>
        </a:xfrm>
      </p:grpSpPr>
      <p:pic>
        <p:nvPicPr>
          <p:cNvPr id="26" name="Picture 25">
            <a:extLst>
              <a:ext uri="{FF2B5EF4-FFF2-40B4-BE49-F238E27FC236}">
                <a16:creationId xmlns="" xmlns:a16="http://schemas.microsoft.com/office/drawing/2014/main" id="{F902D1F7-2186-9D45-8C3E-0AA256A501AB}"/>
              </a:ext>
            </a:extLst>
          </p:cNvPr>
          <p:cNvPicPr>
            <a:picLocks noChangeAspect="1"/>
          </p:cNvPicPr>
          <p:nvPr userDrawn="1"/>
        </p:nvPicPr>
        <p:blipFill>
          <a:blip r:embed="rId2"/>
          <a:srcRect/>
          <a:stretch/>
        </p:blipFill>
        <p:spPr>
          <a:xfrm>
            <a:off x="0" y="0"/>
            <a:ext cx="9144000" cy="5143500"/>
          </a:xfrm>
          <a:prstGeom prst="rect">
            <a:avLst/>
          </a:prstGeom>
        </p:spPr>
      </p:pic>
      <p:sp>
        <p:nvSpPr>
          <p:cNvPr id="20" name="Google Shape;10;p2">
            <a:extLst>
              <a:ext uri="{FF2B5EF4-FFF2-40B4-BE49-F238E27FC236}">
                <a16:creationId xmlns="" xmlns:a16="http://schemas.microsoft.com/office/drawing/2014/main" id="{F1E13A02-EECA-9E49-B875-744FC5FC9AE2}"/>
              </a:ext>
            </a:extLst>
          </p:cNvPr>
          <p:cNvSpPr txBox="1">
            <a:spLocks/>
          </p:cNvSpPr>
          <p:nvPr userDrawn="1"/>
        </p:nvSpPr>
        <p:spPr>
          <a:xfrm>
            <a:off x="3789020" y="1987003"/>
            <a:ext cx="1652144" cy="421574"/>
          </a:xfrm>
          <a:prstGeom prst="rect">
            <a:avLst/>
          </a:prstGeom>
        </p:spPr>
        <p:txBody>
          <a:bodyPr spcFirstLastPara="1"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5200"/>
              <a:buFont typeface="Arial"/>
              <a:buNone/>
              <a:defRPr sz="2000" b="1"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9pPr>
          </a:lstStyle>
          <a:p>
            <a:endParaRPr lang="en-US" sz="10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userDrawn="1">
  <p:cSld name="TITLE_AND_BODY">
    <p:spTree>
      <p:nvGrpSpPr>
        <p:cNvPr id="1" name="Shape 16"/>
        <p:cNvGrpSpPr/>
        <p:nvPr/>
      </p:nvGrpSpPr>
      <p:grpSpPr>
        <a:xfrm>
          <a:off x="0" y="0"/>
          <a:ext cx="0" cy="0"/>
          <a:chOff x="0" y="0"/>
          <a:chExt cx="0" cy="0"/>
        </a:xfrm>
      </p:grpSpPr>
      <p:sp>
        <p:nvSpPr>
          <p:cNvPr id="6" name="Google Shape;8;p1">
            <a:extLst>
              <a:ext uri="{FF2B5EF4-FFF2-40B4-BE49-F238E27FC236}">
                <a16:creationId xmlns="" xmlns:a16="http://schemas.microsoft.com/office/drawing/2014/main" id="{F1910EC7-4095-B948-A6B6-77AA9E6F3852}"/>
              </a:ext>
            </a:extLst>
          </p:cNvPr>
          <p:cNvSpPr txBox="1">
            <a:spLocks/>
          </p:cNvSpPr>
          <p:nvPr userDrawn="1"/>
        </p:nvSpPr>
        <p:spPr>
          <a:xfrm>
            <a:off x="4297650" y="4663217"/>
            <a:ext cx="54870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Font typeface="Arial"/>
              <a:buNone/>
              <a:defRPr sz="800" b="0" i="0" u="none" strike="noStrike" cap="none">
                <a:solidFill>
                  <a:srgbClr val="AF1935"/>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 smtClean="0"/>
              <a:pPr/>
              <a:t>‹#›</a:t>
            </a:fld>
            <a:endParaRPr lang="en" dirty="0"/>
          </a:p>
        </p:txBody>
      </p:sp>
      <p:sp>
        <p:nvSpPr>
          <p:cNvPr id="7" name="Google Shape;14;p3">
            <a:extLst>
              <a:ext uri="{FF2B5EF4-FFF2-40B4-BE49-F238E27FC236}">
                <a16:creationId xmlns="" xmlns:a16="http://schemas.microsoft.com/office/drawing/2014/main" id="{3371A33C-C25E-8445-ACE7-76CF72F323EF}"/>
              </a:ext>
            </a:extLst>
          </p:cNvPr>
          <p:cNvSpPr txBox="1">
            <a:spLocks noGrp="1"/>
          </p:cNvSpPr>
          <p:nvPr>
            <p:ph type="title"/>
          </p:nvPr>
        </p:nvSpPr>
        <p:spPr>
          <a:xfrm>
            <a:off x="265499" y="428927"/>
            <a:ext cx="3957479" cy="443909"/>
          </a:xfrm>
          <a:prstGeom prst="rect">
            <a:avLst/>
          </a:prstGeom>
        </p:spPr>
        <p:txBody>
          <a:bodyPr spcFirstLastPara="1" wrap="square" lIns="91425" tIns="91425" rIns="91425" bIns="91425" anchor="ctr" anchorCtr="0"/>
          <a:lstStyle>
            <a:lvl1pPr lvl="0" algn="l">
              <a:spcBef>
                <a:spcPts val="0"/>
              </a:spcBef>
              <a:spcAft>
                <a:spcPts val="0"/>
              </a:spcAft>
              <a:buSzPts val="3600"/>
              <a:buNone/>
              <a:defRPr sz="1600" b="1">
                <a:solidFill>
                  <a:srgbClr val="243058"/>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dirty="0"/>
          </a:p>
        </p:txBody>
      </p:sp>
      <p:sp>
        <p:nvSpPr>
          <p:cNvPr id="8" name="Google Shape;38;p9">
            <a:extLst>
              <a:ext uri="{FF2B5EF4-FFF2-40B4-BE49-F238E27FC236}">
                <a16:creationId xmlns="" xmlns:a16="http://schemas.microsoft.com/office/drawing/2014/main" id="{1D46931D-6A49-8944-8976-F803FFBFE34E}"/>
              </a:ext>
            </a:extLst>
          </p:cNvPr>
          <p:cNvSpPr txBox="1">
            <a:spLocks noGrp="1"/>
          </p:cNvSpPr>
          <p:nvPr>
            <p:ph type="subTitle" idx="1"/>
          </p:nvPr>
        </p:nvSpPr>
        <p:spPr>
          <a:xfrm>
            <a:off x="265499" y="1221924"/>
            <a:ext cx="8581775" cy="517812"/>
          </a:xfrm>
          <a:prstGeom prst="rect">
            <a:avLst/>
          </a:prstGeom>
        </p:spPr>
        <p:txBody>
          <a:bodyPr spcFirstLastPara="1" wrap="square" lIns="91425" tIns="91425" rIns="91425" bIns="91425" anchor="t" anchorCtr="0"/>
          <a:lstStyle>
            <a:lvl1pPr lvl="0" algn="l">
              <a:lnSpc>
                <a:spcPct val="100000"/>
              </a:lnSpc>
              <a:spcBef>
                <a:spcPts val="0"/>
              </a:spcBef>
              <a:spcAft>
                <a:spcPts val="0"/>
              </a:spcAft>
              <a:buSzPts val="2100"/>
              <a:buNone/>
              <a:defRPr sz="1800" b="1">
                <a:solidFill>
                  <a:srgbClr val="243058"/>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dirty="0"/>
          </a:p>
        </p:txBody>
      </p:sp>
      <p:sp>
        <p:nvSpPr>
          <p:cNvPr id="9" name="Google Shape;22;p5">
            <a:extLst>
              <a:ext uri="{FF2B5EF4-FFF2-40B4-BE49-F238E27FC236}">
                <a16:creationId xmlns="" xmlns:a16="http://schemas.microsoft.com/office/drawing/2014/main" id="{1EDD6C4C-DBF3-0742-B8B6-55F6FFD9E85A}"/>
              </a:ext>
            </a:extLst>
          </p:cNvPr>
          <p:cNvSpPr txBox="1">
            <a:spLocks noGrp="1"/>
          </p:cNvSpPr>
          <p:nvPr>
            <p:ph type="body" idx="13"/>
          </p:nvPr>
        </p:nvSpPr>
        <p:spPr>
          <a:xfrm>
            <a:off x="265499" y="1876301"/>
            <a:ext cx="8581775" cy="2507925"/>
          </a:xfrm>
          <a:prstGeom prst="rect">
            <a:avLst/>
          </a:prstGeom>
        </p:spPr>
        <p:txBody>
          <a:bodyPr spcFirstLastPara="1" wrap="square" lIns="91425" tIns="91425" rIns="91425" bIns="91425" anchor="t" anchorCtr="0"/>
          <a:lstStyle>
            <a:lvl1pPr marL="139700" lvl="0" indent="0" algn="l">
              <a:spcBef>
                <a:spcPts val="0"/>
              </a:spcBef>
              <a:spcAft>
                <a:spcPts val="0"/>
              </a:spcAft>
              <a:buSzPts val="1400"/>
              <a:buFontTx/>
              <a:buNone/>
              <a:defRPr sz="1050">
                <a:solidFill>
                  <a:srgbClr val="AF1935"/>
                </a:solidFill>
              </a:defRPr>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userDrawn="1">
  <p:cSld name="TITLE_AND_TWO_COLUMNS">
    <p:spTree>
      <p:nvGrpSpPr>
        <p:cNvPr id="1" name="Shape 20"/>
        <p:cNvGrpSpPr/>
        <p:nvPr/>
      </p:nvGrpSpPr>
      <p:grpSpPr>
        <a:xfrm>
          <a:off x="0" y="0"/>
          <a:ext cx="0" cy="0"/>
          <a:chOff x="0" y="0"/>
          <a:chExt cx="0" cy="0"/>
        </a:xfrm>
      </p:grpSpPr>
      <p:sp>
        <p:nvSpPr>
          <p:cNvPr id="23" name="Google Shape;23;p5"/>
          <p:cNvSpPr txBox="1">
            <a:spLocks noGrp="1"/>
          </p:cNvSpPr>
          <p:nvPr>
            <p:ph type="body" idx="2"/>
          </p:nvPr>
        </p:nvSpPr>
        <p:spPr>
          <a:xfrm>
            <a:off x="4832400" y="1221923"/>
            <a:ext cx="3999900" cy="3162303"/>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050">
                <a:solidFill>
                  <a:srgbClr val="243058"/>
                </a:solidFill>
              </a:defRPr>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dirty="0"/>
          </a:p>
        </p:txBody>
      </p:sp>
      <p:sp>
        <p:nvSpPr>
          <p:cNvPr id="7" name="Google Shape;8;p1">
            <a:extLst>
              <a:ext uri="{FF2B5EF4-FFF2-40B4-BE49-F238E27FC236}">
                <a16:creationId xmlns="" xmlns:a16="http://schemas.microsoft.com/office/drawing/2014/main" id="{D09320DD-D23A-4B45-B7EF-64A95AA1D726}"/>
              </a:ext>
            </a:extLst>
          </p:cNvPr>
          <p:cNvSpPr txBox="1">
            <a:spLocks/>
          </p:cNvSpPr>
          <p:nvPr userDrawn="1"/>
        </p:nvSpPr>
        <p:spPr>
          <a:xfrm>
            <a:off x="4297650" y="4663217"/>
            <a:ext cx="548700" cy="3936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000000"/>
              </a:buClr>
              <a:buFont typeface="Arial"/>
              <a:buNone/>
              <a:defRPr sz="800" b="0" i="0" u="none" strike="noStrike" cap="none">
                <a:solidFill>
                  <a:srgbClr val="AF1935"/>
                </a:solidFill>
                <a:latin typeface="Arial"/>
                <a:ea typeface="Arial"/>
                <a:cs typeface="Arial"/>
                <a:sym typeface="Arial"/>
              </a:defRPr>
            </a:lvl1pPr>
            <a:lvl2pPr marR="0" lvl="1"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2pPr>
            <a:lvl3pPr marR="0" lvl="2"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3pPr>
            <a:lvl4pPr marR="0" lvl="3"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4pPr>
            <a:lvl5pPr marR="0" lvl="4"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5pPr>
            <a:lvl6pPr marR="0" lvl="5"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6pPr>
            <a:lvl7pPr marR="0" lvl="6"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7pPr>
            <a:lvl8pPr marR="0" lvl="7"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8pPr>
            <a:lvl9pPr marR="0" lvl="8" algn="r" rtl="0">
              <a:lnSpc>
                <a:spcPct val="100000"/>
              </a:lnSpc>
              <a:spcBef>
                <a:spcPts val="0"/>
              </a:spcBef>
              <a:spcAft>
                <a:spcPts val="0"/>
              </a:spcAft>
              <a:buClr>
                <a:srgbClr val="000000"/>
              </a:buClr>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 smtClean="0"/>
              <a:pPr/>
              <a:t>‹#›</a:t>
            </a:fld>
            <a:endParaRPr lang="en" dirty="0"/>
          </a:p>
        </p:txBody>
      </p:sp>
      <p:sp>
        <p:nvSpPr>
          <p:cNvPr id="8" name="Google Shape;14;p3">
            <a:extLst>
              <a:ext uri="{FF2B5EF4-FFF2-40B4-BE49-F238E27FC236}">
                <a16:creationId xmlns="" xmlns:a16="http://schemas.microsoft.com/office/drawing/2014/main" id="{3214B505-257C-D846-82E7-ED2DC75464FC}"/>
              </a:ext>
            </a:extLst>
          </p:cNvPr>
          <p:cNvSpPr txBox="1">
            <a:spLocks noGrp="1"/>
          </p:cNvSpPr>
          <p:nvPr>
            <p:ph type="title"/>
          </p:nvPr>
        </p:nvSpPr>
        <p:spPr>
          <a:xfrm>
            <a:off x="265499" y="428927"/>
            <a:ext cx="3957479" cy="443909"/>
          </a:xfrm>
          <a:prstGeom prst="rect">
            <a:avLst/>
          </a:prstGeom>
        </p:spPr>
        <p:txBody>
          <a:bodyPr spcFirstLastPara="1" wrap="square" lIns="91425" tIns="91425" rIns="91425" bIns="91425" anchor="ctr" anchorCtr="0"/>
          <a:lstStyle>
            <a:lvl1pPr lvl="0" algn="l">
              <a:spcBef>
                <a:spcPts val="0"/>
              </a:spcBef>
              <a:spcAft>
                <a:spcPts val="0"/>
              </a:spcAft>
              <a:buSzPts val="3600"/>
              <a:buNone/>
              <a:defRPr sz="1600" b="1">
                <a:solidFill>
                  <a:srgbClr val="243058"/>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dirty="0"/>
          </a:p>
        </p:txBody>
      </p:sp>
      <p:sp>
        <p:nvSpPr>
          <p:cNvPr id="9" name="Google Shape;38;p9">
            <a:extLst>
              <a:ext uri="{FF2B5EF4-FFF2-40B4-BE49-F238E27FC236}">
                <a16:creationId xmlns="" xmlns:a16="http://schemas.microsoft.com/office/drawing/2014/main" id="{3011C1F0-21C0-A54E-9B13-87F0EA636C36}"/>
              </a:ext>
            </a:extLst>
          </p:cNvPr>
          <p:cNvSpPr txBox="1">
            <a:spLocks noGrp="1"/>
          </p:cNvSpPr>
          <p:nvPr>
            <p:ph type="subTitle" idx="1"/>
          </p:nvPr>
        </p:nvSpPr>
        <p:spPr>
          <a:xfrm>
            <a:off x="265499" y="1221924"/>
            <a:ext cx="4466817" cy="517812"/>
          </a:xfrm>
          <a:prstGeom prst="rect">
            <a:avLst/>
          </a:prstGeom>
        </p:spPr>
        <p:txBody>
          <a:bodyPr spcFirstLastPara="1" wrap="square" lIns="91425" tIns="91425" rIns="91425" bIns="91425" anchor="t" anchorCtr="0"/>
          <a:lstStyle>
            <a:lvl1pPr lvl="0" algn="l">
              <a:lnSpc>
                <a:spcPct val="100000"/>
              </a:lnSpc>
              <a:spcBef>
                <a:spcPts val="0"/>
              </a:spcBef>
              <a:spcAft>
                <a:spcPts val="0"/>
              </a:spcAft>
              <a:buSzPts val="2100"/>
              <a:buNone/>
              <a:defRPr sz="1200">
                <a:solidFill>
                  <a:srgbClr val="243058"/>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dirty="0"/>
          </a:p>
        </p:txBody>
      </p:sp>
      <p:sp>
        <p:nvSpPr>
          <p:cNvPr id="10" name="Google Shape;22;p5">
            <a:extLst>
              <a:ext uri="{FF2B5EF4-FFF2-40B4-BE49-F238E27FC236}">
                <a16:creationId xmlns="" xmlns:a16="http://schemas.microsoft.com/office/drawing/2014/main" id="{C9E1D34E-B568-6240-9E59-96CF2E0E7085}"/>
              </a:ext>
            </a:extLst>
          </p:cNvPr>
          <p:cNvSpPr txBox="1">
            <a:spLocks noGrp="1"/>
          </p:cNvSpPr>
          <p:nvPr>
            <p:ph type="body" idx="13"/>
          </p:nvPr>
        </p:nvSpPr>
        <p:spPr>
          <a:xfrm>
            <a:off x="265499" y="1876301"/>
            <a:ext cx="4466817" cy="2507925"/>
          </a:xfrm>
          <a:prstGeom prst="rect">
            <a:avLst/>
          </a:prstGeom>
        </p:spPr>
        <p:txBody>
          <a:bodyPr spcFirstLastPara="1" wrap="square" lIns="91425" tIns="91425" rIns="91425" bIns="91425" anchor="t" anchorCtr="0"/>
          <a:lstStyle>
            <a:lvl1pPr marL="139700" lvl="0" indent="0" algn="l">
              <a:spcBef>
                <a:spcPts val="0"/>
              </a:spcBef>
              <a:spcAft>
                <a:spcPts val="0"/>
              </a:spcAft>
              <a:buSzPts val="1400"/>
              <a:buFontTx/>
              <a:buNone/>
              <a:defRPr sz="1050">
                <a:solidFill>
                  <a:srgbClr val="AF1935"/>
                </a:solidFill>
              </a:defRPr>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pic>
        <p:nvPicPr>
          <p:cNvPr id="3" name="Picture 2">
            <a:extLst>
              <a:ext uri="{FF2B5EF4-FFF2-40B4-BE49-F238E27FC236}">
                <a16:creationId xmlns="" xmlns:a16="http://schemas.microsoft.com/office/drawing/2014/main" id="{F0027D93-BCD9-B048-9544-0F34A571154A}"/>
              </a:ext>
            </a:extLst>
          </p:cNvPr>
          <p:cNvPicPr>
            <a:picLocks noChangeAspect="1"/>
          </p:cNvPicPr>
          <p:nvPr userDrawn="1"/>
        </p:nvPicPr>
        <p:blipFill>
          <a:blip r:embed="rId5"/>
          <a:srcRect/>
          <a:stretch/>
        </p:blipFill>
        <p:spPr>
          <a:xfrm>
            <a:off x="0" y="0"/>
            <a:ext cx="9144000" cy="5143500"/>
          </a:xfrm>
          <a:prstGeom prst="rect">
            <a:avLst/>
          </a:prstGeom>
        </p:spPr>
      </p:pic>
      <p:sp>
        <p:nvSpPr>
          <p:cNvPr id="8" name="Google Shape;8;p1"/>
          <p:cNvSpPr txBox="1">
            <a:spLocks noGrp="1"/>
          </p:cNvSpPr>
          <p:nvPr>
            <p:ph type="sldNum" idx="12"/>
          </p:nvPr>
        </p:nvSpPr>
        <p:spPr>
          <a:xfrm>
            <a:off x="4297650" y="4663217"/>
            <a:ext cx="548700" cy="393600"/>
          </a:xfrm>
          <a:prstGeom prst="rect">
            <a:avLst/>
          </a:prstGeom>
          <a:noFill/>
          <a:ln>
            <a:noFill/>
          </a:ln>
        </p:spPr>
        <p:txBody>
          <a:bodyPr spcFirstLastPara="1" wrap="square" lIns="91425" tIns="91425" rIns="91425" bIns="91425" anchor="ctr" anchorCtr="0">
            <a:noAutofit/>
          </a:bodyPr>
          <a:lstStyle>
            <a:lvl1pPr lvl="0" algn="ctr">
              <a:buNone/>
              <a:defRPr sz="800">
                <a:solidFill>
                  <a:srgbClr val="AF1935"/>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fld id="{00000000-1234-1234-1234-123412341234}" type="slidenum">
              <a:rPr lang="en" smtClean="0"/>
              <a:pPr/>
              <a:t>‹#›</a:t>
            </a:fld>
            <a:endParaRPr lang="en" dirty="0"/>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Google Shape;10;p2">
            <a:extLst>
              <a:ext uri="{FF2B5EF4-FFF2-40B4-BE49-F238E27FC236}">
                <a16:creationId xmlns="" xmlns:a16="http://schemas.microsoft.com/office/drawing/2014/main" id="{41060ECF-DCBC-0D4C-8E56-BC49848B3BC6}"/>
              </a:ext>
            </a:extLst>
          </p:cNvPr>
          <p:cNvSpPr txBox="1">
            <a:spLocks/>
          </p:cNvSpPr>
          <p:nvPr/>
        </p:nvSpPr>
        <p:spPr>
          <a:xfrm>
            <a:off x="262105" y="1791562"/>
            <a:ext cx="3844555" cy="513776"/>
          </a:xfrm>
          <a:prstGeom prst="rect">
            <a:avLst/>
          </a:prstGeom>
        </p:spPr>
        <p:txBody>
          <a:bodyPr spcFirstLastPara="1"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5200"/>
              <a:buFont typeface="Arial"/>
              <a:buNone/>
              <a:defRPr sz="1200" b="1"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9pPr>
          </a:lstStyle>
          <a:p>
            <a:r>
              <a:rPr lang="en-US" sz="1400" dirty="0" smtClean="0"/>
              <a:t>IN-PERSON MEETING AND VIDEOCONFERENCE</a:t>
            </a:r>
            <a:endParaRPr lang="en-US" sz="1400" dirty="0"/>
          </a:p>
        </p:txBody>
      </p:sp>
      <p:sp>
        <p:nvSpPr>
          <p:cNvPr id="13" name="Google Shape;10;p2">
            <a:extLst>
              <a:ext uri="{FF2B5EF4-FFF2-40B4-BE49-F238E27FC236}">
                <a16:creationId xmlns="" xmlns:a16="http://schemas.microsoft.com/office/drawing/2014/main" id="{4C39AB64-5496-E74E-B6D0-4B7D309C2896}"/>
              </a:ext>
            </a:extLst>
          </p:cNvPr>
          <p:cNvSpPr txBox="1">
            <a:spLocks/>
          </p:cNvSpPr>
          <p:nvPr/>
        </p:nvSpPr>
        <p:spPr>
          <a:xfrm>
            <a:off x="262106" y="796696"/>
            <a:ext cx="4622352" cy="932106"/>
          </a:xfrm>
          <a:prstGeom prst="rect">
            <a:avLst/>
          </a:prstGeom>
        </p:spPr>
        <p:txBody>
          <a:bodyPr spcFirstLastPara="1"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5200"/>
              <a:buFont typeface="Arial"/>
              <a:buNone/>
              <a:defRPr sz="2000" b="1"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5200"/>
              <a:buFont typeface="Arial"/>
              <a:buNone/>
              <a:defRPr sz="5200" b="0" i="0" u="none" strike="noStrike" cap="none">
                <a:solidFill>
                  <a:srgbClr val="000000"/>
                </a:solidFill>
                <a:latin typeface="Arial"/>
                <a:ea typeface="Arial"/>
                <a:cs typeface="Arial"/>
                <a:sym typeface="Arial"/>
              </a:defRPr>
            </a:lvl9pPr>
          </a:lstStyle>
          <a:p>
            <a:r>
              <a:rPr lang="en-US" sz="3200" dirty="0"/>
              <a:t>Stakeholders Working Committee Meeting</a:t>
            </a:r>
          </a:p>
        </p:txBody>
      </p:sp>
      <p:grpSp>
        <p:nvGrpSpPr>
          <p:cNvPr id="2" name="Group 1">
            <a:extLst>
              <a:ext uri="{FF2B5EF4-FFF2-40B4-BE49-F238E27FC236}">
                <a16:creationId xmlns="" xmlns:a16="http://schemas.microsoft.com/office/drawing/2014/main" id="{C0260A3D-03A7-A445-B903-D7D92794C20C}"/>
              </a:ext>
            </a:extLst>
          </p:cNvPr>
          <p:cNvGrpSpPr/>
          <p:nvPr/>
        </p:nvGrpSpPr>
        <p:grpSpPr>
          <a:xfrm>
            <a:off x="3217852" y="4000611"/>
            <a:ext cx="3000074" cy="372130"/>
            <a:chOff x="-227802" y="3296776"/>
            <a:chExt cx="3000074" cy="372130"/>
          </a:xfrm>
        </p:grpSpPr>
        <p:sp>
          <p:nvSpPr>
            <p:cNvPr id="15" name="Google Shape;11;p2">
              <a:extLst>
                <a:ext uri="{FF2B5EF4-FFF2-40B4-BE49-F238E27FC236}">
                  <a16:creationId xmlns="" xmlns:a16="http://schemas.microsoft.com/office/drawing/2014/main" id="{66A61B7E-080F-D140-A3D6-DD58E9F1BCE0}"/>
                </a:ext>
              </a:extLst>
            </p:cNvPr>
            <p:cNvSpPr txBox="1">
              <a:spLocks/>
            </p:cNvSpPr>
            <p:nvPr/>
          </p:nvSpPr>
          <p:spPr>
            <a:xfrm>
              <a:off x="465113" y="3337821"/>
              <a:ext cx="1843366" cy="305148"/>
            </a:xfrm>
            <a:prstGeom prst="rect">
              <a:avLst/>
            </a:prstGeom>
          </p:spPr>
          <p:txBody>
            <a:bodyPr spcFirstLastPara="1"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2800"/>
                <a:buFont typeface="Arial"/>
                <a:buNone/>
                <a:defRPr sz="1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9pPr>
            </a:lstStyle>
            <a:p>
              <a:r>
                <a:rPr lang="en-US" sz="1100" b="1" dirty="0" smtClean="0"/>
                <a:t>JULY 7, 2022</a:t>
              </a:r>
              <a:endParaRPr lang="en-US" sz="1100" b="1" dirty="0"/>
            </a:p>
          </p:txBody>
        </p:sp>
        <p:sp>
          <p:nvSpPr>
            <p:cNvPr id="16" name="Google Shape;11;p2">
              <a:extLst>
                <a:ext uri="{FF2B5EF4-FFF2-40B4-BE49-F238E27FC236}">
                  <a16:creationId xmlns="" xmlns:a16="http://schemas.microsoft.com/office/drawing/2014/main" id="{44110BEA-7A38-1E4E-83A1-D0DF46AAC95B}"/>
                </a:ext>
              </a:extLst>
            </p:cNvPr>
            <p:cNvSpPr txBox="1">
              <a:spLocks/>
            </p:cNvSpPr>
            <p:nvPr/>
          </p:nvSpPr>
          <p:spPr>
            <a:xfrm>
              <a:off x="1853181" y="3337821"/>
              <a:ext cx="919091" cy="305148"/>
            </a:xfrm>
            <a:prstGeom prst="rect">
              <a:avLst/>
            </a:prstGeom>
          </p:spPr>
          <p:txBody>
            <a:bodyPr spcFirstLastPara="1" wrap="square" lIns="91425" tIns="91425" rIns="91425" bIns="91425" anchor="ctr"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2800"/>
                <a:buFont typeface="Arial"/>
                <a:buNone/>
                <a:defRPr sz="1200" b="0" i="0" u="none" strike="noStrike" cap="none">
                  <a:solidFill>
                    <a:schemeClr val="bg1"/>
                  </a:solidFill>
                  <a:latin typeface="Arial"/>
                  <a:ea typeface="Arial"/>
                  <a:cs typeface="Arial"/>
                  <a:sym typeface="Arial"/>
                </a:defRPr>
              </a:lvl1pPr>
              <a:lvl2pPr marR="0" lvl="1"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2800"/>
                <a:buFont typeface="Arial"/>
                <a:buNone/>
                <a:defRPr sz="2800" b="0" i="0" u="none" strike="noStrike" cap="none">
                  <a:solidFill>
                    <a:srgbClr val="000000"/>
                  </a:solidFill>
                  <a:latin typeface="Arial"/>
                  <a:ea typeface="Arial"/>
                  <a:cs typeface="Arial"/>
                  <a:sym typeface="Arial"/>
                </a:defRPr>
              </a:lvl9pPr>
            </a:lstStyle>
            <a:p>
              <a:pPr algn="ctr"/>
              <a:endParaRPr lang="en-US" sz="1000" b="1" dirty="0"/>
            </a:p>
          </p:txBody>
        </p:sp>
        <p:sp>
          <p:nvSpPr>
            <p:cNvPr id="8" name="Rectangle 7">
              <a:extLst>
                <a:ext uri="{FF2B5EF4-FFF2-40B4-BE49-F238E27FC236}">
                  <a16:creationId xmlns="" xmlns:a16="http://schemas.microsoft.com/office/drawing/2014/main" id="{F5FC1175-B168-FA43-9BC4-C87BC2FE6E1E}"/>
                </a:ext>
              </a:extLst>
            </p:cNvPr>
            <p:cNvSpPr/>
            <p:nvPr/>
          </p:nvSpPr>
          <p:spPr>
            <a:xfrm>
              <a:off x="-227802" y="3296776"/>
              <a:ext cx="2755311" cy="37213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655861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smtClean="0">
                <a:solidFill>
                  <a:schemeClr val="bg1"/>
                </a:solidFill>
              </a:rPr>
              <a:t>Stakeholders Working Committee Meeting</a:t>
            </a:r>
            <a:endParaRPr lang="en-US" sz="2000" dirty="0">
              <a:solidFill>
                <a:schemeClr val="bg1"/>
              </a:solidFill>
            </a:endParaRP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1023455"/>
            <a:ext cx="8581775" cy="2538895"/>
          </a:xfrm>
        </p:spPr>
        <p:txBody>
          <a:bodyPr/>
          <a:lstStyle/>
          <a:p>
            <a:r>
              <a:rPr lang="en-US" dirty="0" smtClean="0">
                <a:solidFill>
                  <a:schemeClr val="tx1"/>
                </a:solidFill>
              </a:rPr>
              <a:t>“U.S.-Mexico Forum 2025” Conference, Cont. </a:t>
            </a: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340969" y="1265037"/>
            <a:ext cx="8582025" cy="2506662"/>
          </a:xfrm>
        </p:spPr>
        <p:txBody>
          <a:bodyPr/>
          <a:lstStyle/>
          <a:p>
            <a:pPr lvl="1"/>
            <a:r>
              <a:rPr lang="en-US" sz="1600" b="1" dirty="0"/>
              <a:t>Energy sustainability </a:t>
            </a:r>
            <a:r>
              <a:rPr lang="en-US" sz="1600" dirty="0"/>
              <a:t>should be central in the U.S.-Mexico relationship. North America is the only region in the world with energy abundance</a:t>
            </a:r>
            <a:r>
              <a:rPr lang="en-US" sz="1600" dirty="0" smtClean="0"/>
              <a:t>.</a:t>
            </a:r>
          </a:p>
          <a:p>
            <a:pPr lvl="1"/>
            <a:r>
              <a:rPr lang="en-US" sz="1600" dirty="0" smtClean="0"/>
              <a:t>The </a:t>
            </a:r>
            <a:r>
              <a:rPr lang="en-US" sz="1600" b="1" dirty="0"/>
              <a:t>net zero</a:t>
            </a:r>
            <a:r>
              <a:rPr lang="en-US" sz="1600" dirty="0"/>
              <a:t> </a:t>
            </a:r>
            <a:r>
              <a:rPr lang="en-US" sz="1600" b="1" dirty="0"/>
              <a:t>emission</a:t>
            </a:r>
            <a:r>
              <a:rPr lang="en-US" sz="1600" dirty="0"/>
              <a:t> movement is becoming increasingly crucial for trade and supply chains. This is where subnational state, regional and local stakeholders have a </a:t>
            </a:r>
            <a:r>
              <a:rPr lang="en-US" sz="1600" dirty="0" smtClean="0"/>
              <a:t>large </a:t>
            </a:r>
            <a:r>
              <a:rPr lang="en-US" sz="1600" dirty="0"/>
              <a:t>role to play</a:t>
            </a:r>
            <a:r>
              <a:rPr lang="en-US" sz="1600" dirty="0" smtClean="0"/>
              <a:t>.</a:t>
            </a:r>
          </a:p>
          <a:p>
            <a:pPr lvl="1"/>
            <a:r>
              <a:rPr lang="en-US" sz="1600" dirty="0" smtClean="0"/>
              <a:t>We </a:t>
            </a:r>
            <a:r>
              <a:rPr lang="en-US" sz="1600" dirty="0"/>
              <a:t>must evolve </a:t>
            </a:r>
            <a:r>
              <a:rPr lang="en-US" sz="1600" b="1" dirty="0"/>
              <a:t>from traditional diplomacy to public diplomacy</a:t>
            </a:r>
            <a:r>
              <a:rPr lang="en-US" sz="1600" dirty="0"/>
              <a:t>, with multiple stakeholders </a:t>
            </a:r>
            <a:r>
              <a:rPr lang="en-US" sz="1600" dirty="0" smtClean="0"/>
              <a:t>and municipal</a:t>
            </a:r>
            <a:r>
              <a:rPr lang="en-US" sz="1600" dirty="0"/>
              <a:t>, </a:t>
            </a:r>
            <a:r>
              <a:rPr lang="en-US" sz="1600" dirty="0" smtClean="0"/>
              <a:t>state and </a:t>
            </a:r>
            <a:r>
              <a:rPr lang="en-US" sz="1600" dirty="0"/>
              <a:t>county governments</a:t>
            </a:r>
            <a:r>
              <a:rPr lang="en-US" sz="1600" dirty="0" smtClean="0"/>
              <a:t>. </a:t>
            </a:r>
          </a:p>
          <a:p>
            <a:pPr lvl="1"/>
            <a:r>
              <a:rPr lang="en-US" sz="1600" dirty="0" smtClean="0"/>
              <a:t>We </a:t>
            </a:r>
            <a:r>
              <a:rPr lang="en-US" sz="1600" dirty="0"/>
              <a:t>must revive </a:t>
            </a:r>
            <a:r>
              <a:rPr lang="en-US" sz="1600" b="1" dirty="0"/>
              <a:t>local institutions </a:t>
            </a:r>
            <a:r>
              <a:rPr lang="en-US" sz="1600" dirty="0"/>
              <a:t>in border areas. Crisis management is day-to-day at the border. </a:t>
            </a:r>
            <a:endParaRPr lang="en-US" sz="1600" dirty="0" smtClean="0"/>
          </a:p>
          <a:p>
            <a:pPr lvl="1"/>
            <a:endParaRPr lang="en-US" sz="1600" dirty="0" smtClean="0"/>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15913669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smtClean="0">
                <a:solidFill>
                  <a:schemeClr val="bg1"/>
                </a:solidFill>
              </a:rPr>
              <a:t>Stakeholders Working Committee Meeting</a:t>
            </a:r>
            <a:endParaRPr lang="en-US" sz="2000" dirty="0">
              <a:solidFill>
                <a:schemeClr val="bg1"/>
              </a:solidFill>
            </a:endParaRP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1023455"/>
            <a:ext cx="8581775" cy="2538895"/>
          </a:xfrm>
        </p:spPr>
        <p:txBody>
          <a:bodyPr/>
          <a:lstStyle/>
          <a:p>
            <a:r>
              <a:rPr lang="en-US" dirty="0" smtClean="0">
                <a:solidFill>
                  <a:schemeClr val="tx1"/>
                </a:solidFill>
              </a:rPr>
              <a:t>One Border Alliance</a:t>
            </a: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336635" y="1408047"/>
            <a:ext cx="8582025" cy="2506662"/>
          </a:xfrm>
        </p:spPr>
        <p:txBody>
          <a:bodyPr/>
          <a:lstStyle/>
          <a:p>
            <a:pPr lvl="1"/>
            <a:r>
              <a:rPr lang="en-US" sz="1600" dirty="0" smtClean="0"/>
              <a:t>4 Key Themes</a:t>
            </a:r>
          </a:p>
          <a:p>
            <a:pPr marL="1409700" lvl="2" indent="-342900">
              <a:buFont typeface="+mj-lt"/>
              <a:buAutoNum type="arabicPeriod"/>
            </a:pPr>
            <a:r>
              <a:rPr lang="en-US" sz="1400" dirty="0" smtClean="0"/>
              <a:t>Faster, more efficient crossings</a:t>
            </a:r>
          </a:p>
          <a:p>
            <a:pPr marL="1409700" lvl="2" indent="-342900">
              <a:buFont typeface="+mj-lt"/>
              <a:buAutoNum type="arabicPeriod"/>
            </a:pPr>
            <a:r>
              <a:rPr lang="en-US" sz="1400" dirty="0" smtClean="0"/>
              <a:t>Infrastructure improvements </a:t>
            </a:r>
          </a:p>
          <a:p>
            <a:pPr marL="1409700" lvl="2" indent="-342900">
              <a:buFont typeface="+mj-lt"/>
              <a:buAutoNum type="arabicPeriod"/>
            </a:pPr>
            <a:r>
              <a:rPr lang="en-US" sz="1400" dirty="0" smtClean="0"/>
              <a:t>Safety </a:t>
            </a:r>
            <a:r>
              <a:rPr lang="en-US" sz="1400" dirty="0"/>
              <a:t>in the Crossing </a:t>
            </a:r>
            <a:r>
              <a:rPr lang="en-US" sz="1400" dirty="0" smtClean="0"/>
              <a:t>Experience</a:t>
            </a:r>
            <a:endParaRPr lang="en-US" sz="1400" dirty="0"/>
          </a:p>
          <a:p>
            <a:pPr marL="1409700" lvl="2" indent="-342900">
              <a:buFont typeface="+mj-lt"/>
              <a:buAutoNum type="arabicPeriod"/>
            </a:pPr>
            <a:r>
              <a:rPr lang="en-US" sz="1400" dirty="0" smtClean="0"/>
              <a:t>Public Health</a:t>
            </a:r>
          </a:p>
          <a:p>
            <a:pPr lvl="1"/>
            <a:r>
              <a:rPr lang="en-US" sz="1600" dirty="0" smtClean="0"/>
              <a:t>Evaluation and Activism </a:t>
            </a:r>
          </a:p>
          <a:p>
            <a:pPr lvl="1"/>
            <a:endParaRPr lang="en-US" sz="1600" dirty="0">
              <a:latin typeface="Arial" panose="020B0604020202020204" pitchFamily="34" charset="0"/>
              <a:cs typeface="Arial" panose="020B0604020202020204" pitchFamily="34" charset="0"/>
            </a:endParaRPr>
          </a:p>
          <a:p>
            <a:pPr lvl="1"/>
            <a:endParaRPr lang="en-US" sz="1600" dirty="0"/>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2928224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a:solidFill>
                  <a:schemeClr val="bg1"/>
                </a:solidFill>
              </a:rPr>
              <a:t>Stakeholders Working Committee Meeting</a:t>
            </a:r>
            <a:endParaRPr lang="en-US" sz="2000" b="0" dirty="0">
              <a:solidFill>
                <a:schemeClr val="bg1"/>
              </a:solidFill>
            </a:endParaRP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1023455"/>
            <a:ext cx="8581775" cy="2538895"/>
          </a:xfrm>
        </p:spPr>
        <p:txBody>
          <a:bodyPr/>
          <a:lstStyle/>
          <a:p>
            <a:r>
              <a:rPr lang="en-US" dirty="0" smtClean="0">
                <a:solidFill>
                  <a:schemeClr val="tx1"/>
                </a:solidFill>
              </a:rPr>
              <a:t>San Diego State University</a:t>
            </a:r>
            <a:endParaRPr lang="en-US" dirty="0">
              <a:solidFill>
                <a:schemeClr val="tx1"/>
              </a:solidFill>
            </a:endParaRPr>
          </a:p>
          <a:p>
            <a:endParaRPr lang="en-US" sz="2000" dirty="0" smtClean="0">
              <a:solidFill>
                <a:schemeClr val="tx1"/>
              </a:solidFill>
            </a:endParaRP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336635" y="1420168"/>
            <a:ext cx="8582025" cy="2506662"/>
          </a:xfrm>
        </p:spPr>
        <p:txBody>
          <a:bodyPr/>
          <a:lstStyle/>
          <a:p>
            <a:pPr lvl="1"/>
            <a:r>
              <a:rPr lang="en-US" sz="1600" dirty="0" smtClean="0"/>
              <a:t>Newest SBC Member</a:t>
            </a:r>
          </a:p>
          <a:p>
            <a:pPr lvl="1"/>
            <a:r>
              <a:rPr lang="en-US" sz="1600" dirty="0"/>
              <a:t>T</a:t>
            </a:r>
            <a:r>
              <a:rPr lang="en-US" sz="1600" dirty="0" smtClean="0"/>
              <a:t>rail-blazing </a:t>
            </a:r>
            <a:r>
              <a:rPr lang="en-US" sz="1600" dirty="0"/>
              <a:t>cross-border education and burgeoning research institution </a:t>
            </a:r>
            <a:r>
              <a:rPr lang="en-US" sz="1600" dirty="0" smtClean="0"/>
              <a:t>sensitive </a:t>
            </a:r>
            <a:r>
              <a:rPr lang="en-US" sz="1600" dirty="0"/>
              <a:t>to our region’s students, </a:t>
            </a:r>
            <a:r>
              <a:rPr lang="en-US" sz="1600" dirty="0" smtClean="0"/>
              <a:t>water and energy</a:t>
            </a:r>
            <a:r>
              <a:rPr lang="en-US" sz="1600" dirty="0"/>
              <a:t>,</a:t>
            </a:r>
            <a:r>
              <a:rPr lang="en-US" sz="1600" dirty="0" smtClean="0"/>
              <a:t> </a:t>
            </a:r>
            <a:r>
              <a:rPr lang="en-US" sz="1600" dirty="0"/>
              <a:t>supply chains and border security. </a:t>
            </a:r>
            <a:endParaRPr lang="en-US" sz="1600" dirty="0" smtClean="0"/>
          </a:p>
          <a:p>
            <a:pPr lvl="1"/>
            <a:r>
              <a:rPr lang="en-US" sz="1600" dirty="0" smtClean="0"/>
              <a:t>2020 strategic </a:t>
            </a:r>
            <a:r>
              <a:rPr lang="en-US" sz="1600" dirty="0"/>
              <a:t>plan "We Rise We Defy: Transcending Borders, Transforming </a:t>
            </a:r>
            <a:r>
              <a:rPr lang="en-US" sz="1600" dirty="0" smtClean="0"/>
              <a:t>Lives“ -- testament </a:t>
            </a:r>
            <a:r>
              <a:rPr lang="en-US" sz="1600" dirty="0"/>
              <a:t>to its belief in the power and promise of the border region. </a:t>
            </a:r>
          </a:p>
          <a:p>
            <a:pPr lvl="1"/>
            <a:r>
              <a:rPr lang="en-US" sz="1600" dirty="0" smtClean="0"/>
              <a:t>The </a:t>
            </a:r>
            <a:r>
              <a:rPr lang="en-US" sz="1600" dirty="0"/>
              <a:t>Innovation District the university is getting ready to open in Mission Valley </a:t>
            </a:r>
            <a:r>
              <a:rPr lang="en-US" sz="1600" dirty="0" smtClean="0"/>
              <a:t>and will be expanding </a:t>
            </a:r>
            <a:r>
              <a:rPr lang="en-US" sz="1600" dirty="0"/>
              <a:t>the </a:t>
            </a:r>
            <a:r>
              <a:rPr lang="en-US" sz="1600" dirty="0" err="1"/>
              <a:t>CaliBaja</a:t>
            </a:r>
            <a:r>
              <a:rPr lang="en-US" sz="1600" dirty="0"/>
              <a:t> region’s problem solving capabilities. </a:t>
            </a:r>
            <a:endParaRPr lang="en-US" sz="1600" dirty="0">
              <a:latin typeface="+mn-lt"/>
            </a:endParaRPr>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6839069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0" y="781636"/>
            <a:ext cx="8582025" cy="2506662"/>
          </a:xfrm>
        </p:spPr>
        <p:txBody>
          <a:bodyPr/>
          <a:lstStyle/>
          <a:p>
            <a:pPr lvl="1"/>
            <a:r>
              <a:rPr lang="en-US" sz="1800" b="1" dirty="0">
                <a:latin typeface="Arial" panose="020B0604020202020204" pitchFamily="34" charset="0"/>
                <a:cs typeface="Arial" panose="020B0604020202020204" pitchFamily="34" charset="0"/>
              </a:rPr>
              <a:t>“The </a:t>
            </a:r>
            <a:r>
              <a:rPr lang="en-US" sz="1800" b="1" dirty="0" err="1">
                <a:latin typeface="Arial" panose="020B0604020202020204" pitchFamily="34" charset="0"/>
                <a:cs typeface="Arial" panose="020B0604020202020204" pitchFamily="34" charset="0"/>
              </a:rPr>
              <a:t>CaliBaja</a:t>
            </a:r>
            <a:r>
              <a:rPr lang="en-US" sz="1800" b="1" dirty="0">
                <a:latin typeface="Arial" panose="020B0604020202020204" pitchFamily="34" charset="0"/>
                <a:cs typeface="Arial" panose="020B0604020202020204" pitchFamily="34" charset="0"/>
              </a:rPr>
              <a:t> Regional Economy</a:t>
            </a:r>
            <a:r>
              <a:rPr lang="en-US" sz="1800" b="1" dirty="0" smtClean="0">
                <a:latin typeface="Arial" panose="020B0604020202020204" pitchFamily="34" charset="0"/>
                <a:cs typeface="Arial" panose="020B0604020202020204" pitchFamily="34" charset="0"/>
              </a:rPr>
              <a:t>” study: Melissa </a:t>
            </a:r>
            <a:r>
              <a:rPr lang="en-US" sz="1800" b="1" dirty="0" err="1" smtClean="0">
                <a:latin typeface="Arial" panose="020B0604020202020204" pitchFamily="34" charset="0"/>
                <a:cs typeface="Arial" panose="020B0604020202020204" pitchFamily="34" charset="0"/>
              </a:rPr>
              <a:t>Floca</a:t>
            </a:r>
            <a:endParaRPr lang="en-US" sz="1800" b="1" dirty="0" smtClean="0">
              <a:latin typeface="Arial" panose="020B0604020202020204" pitchFamily="34" charset="0"/>
              <a:cs typeface="Arial" panose="020B0604020202020204" pitchFamily="34" charset="0"/>
            </a:endParaRPr>
          </a:p>
          <a:p>
            <a:pPr lvl="2"/>
            <a:r>
              <a:rPr lang="en-US" sz="1600" dirty="0"/>
              <a:t>The study uses NAICS (North American Industry Classification) codes and the concept of location quotient, meaning the concentration of jobs in a certain industry in our region when compared to the concentration in the same industry in the rest of the U.S. and Mexico.</a:t>
            </a:r>
          </a:p>
          <a:p>
            <a:pPr lvl="2"/>
            <a:r>
              <a:rPr lang="en-US" sz="1600" dirty="0" smtClean="0"/>
              <a:t>7 </a:t>
            </a:r>
            <a:r>
              <a:rPr lang="en-US" sz="1600" dirty="0"/>
              <a:t>industry clusters that we share as a binational </a:t>
            </a:r>
            <a:r>
              <a:rPr lang="en-US" sz="1600" dirty="0" smtClean="0"/>
              <a:t>economy </a:t>
            </a:r>
            <a:r>
              <a:rPr lang="en-US" sz="1600" dirty="0"/>
              <a:t>represent </a:t>
            </a:r>
            <a:r>
              <a:rPr lang="en-US" sz="1600" dirty="0" smtClean="0"/>
              <a:t>7</a:t>
            </a:r>
            <a:r>
              <a:rPr lang="en-US" sz="1600" dirty="0"/>
              <a:t>% of our regional economy (over $17.1b companies; $14.9 billion and $2.2 billion in Baja). This doesn’t happen anywhere else</a:t>
            </a:r>
            <a:r>
              <a:rPr lang="en-US" sz="1600" dirty="0" smtClean="0"/>
              <a:t>.</a:t>
            </a:r>
          </a:p>
          <a:p>
            <a:pPr lvl="2"/>
            <a:r>
              <a:rPr lang="en-US" sz="1600" dirty="0" smtClean="0"/>
              <a:t>Nearshoring </a:t>
            </a:r>
            <a:r>
              <a:rPr lang="en-US" sz="1600" dirty="0"/>
              <a:t>is not what applies here. We are working WITH each other. Only two </a:t>
            </a:r>
            <a:r>
              <a:rPr lang="en-US" sz="1600" dirty="0" smtClean="0"/>
              <a:t>areas in manufacturing </a:t>
            </a:r>
            <a:r>
              <a:rPr lang="en-US" sz="1600" dirty="0"/>
              <a:t>that </a:t>
            </a:r>
            <a:r>
              <a:rPr lang="en-US" sz="1600" dirty="0" smtClean="0"/>
              <a:t>San Diego </a:t>
            </a:r>
            <a:r>
              <a:rPr lang="en-US" sz="1600" dirty="0"/>
              <a:t>does not share with Tijuana: pharmaceuticals and ship and boat building</a:t>
            </a:r>
            <a:r>
              <a:rPr lang="en-US" sz="1400" dirty="0" smtClean="0"/>
              <a:t>.</a:t>
            </a:r>
            <a:endParaRPr lang="en-US" sz="1800" dirty="0">
              <a:latin typeface="Arial" panose="020B0604020202020204" pitchFamily="34" charset="0"/>
              <a:cs typeface="Arial" panose="020B0604020202020204" pitchFamily="34" charset="0"/>
            </a:endParaRPr>
          </a:p>
          <a:p>
            <a:pPr lvl="1"/>
            <a:endParaRPr lang="en-US" sz="1400" kern="1200" dirty="0">
              <a:solidFill>
                <a:prstClr val="black"/>
              </a:solidFill>
              <a:latin typeface="Calibri" panose="020F0502020204030204"/>
            </a:endParaRPr>
          </a:p>
          <a:p>
            <a:pPr lvl="2"/>
            <a:endParaRPr lang="en-US" sz="1400" b="1" dirty="0"/>
          </a:p>
          <a:p>
            <a:pPr lvl="2"/>
            <a:endParaRPr lang="en-US" sz="1400" b="1" dirty="0" smtClean="0"/>
          </a:p>
          <a:p>
            <a:pPr lvl="1"/>
            <a:endParaRPr lang="en-US" sz="1400" b="1" dirty="0" smtClean="0"/>
          </a:p>
          <a:p>
            <a:endParaRPr lang="en-US" sz="1000" dirty="0"/>
          </a:p>
          <a:p>
            <a:endParaRPr lang="en-US" sz="1200" dirty="0" smtClean="0"/>
          </a:p>
        </p:txBody>
      </p:sp>
      <p:sp>
        <p:nvSpPr>
          <p:cNvPr id="6" name="Title 1">
            <a:extLst>
              <a:ext uri="{FF2B5EF4-FFF2-40B4-BE49-F238E27FC236}">
                <a16:creationId xmlns="" xmlns:a16="http://schemas.microsoft.com/office/drawing/2014/main" id="{C94907B3-DEC9-B846-857E-B9E8764ACAF7}"/>
              </a:ext>
            </a:extLst>
          </p:cNvPr>
          <p:cNvSpPr>
            <a:spLocks noGrp="1"/>
          </p:cNvSpPr>
          <p:nvPr>
            <p:ph type="title"/>
          </p:nvPr>
        </p:nvSpPr>
        <p:spPr>
          <a:xfrm>
            <a:off x="184535" y="241102"/>
            <a:ext cx="7338679" cy="444500"/>
          </a:xfrm>
        </p:spPr>
        <p:txBody>
          <a:bodyPr/>
          <a:lstStyle/>
          <a:p>
            <a:r>
              <a:rPr lang="en-US" sz="2000" dirty="0" smtClean="0">
                <a:solidFill>
                  <a:schemeClr val="bg1"/>
                </a:solidFill>
              </a:rPr>
              <a:t>May Stakeholders Working Committee Highlights</a:t>
            </a:r>
            <a:endParaRPr lang="en-US" sz="2000" dirty="0">
              <a:solidFill>
                <a:schemeClr val="bg1"/>
              </a:solidFill>
            </a:endParaRPr>
          </a:p>
        </p:txBody>
      </p:sp>
    </p:spTree>
    <p:extLst>
      <p:ext uri="{BB962C8B-B14F-4D97-AF65-F5344CB8AC3E}">
        <p14:creationId xmlns:p14="http://schemas.microsoft.com/office/powerpoint/2010/main" val="41856475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0" y="781636"/>
            <a:ext cx="8582025" cy="2506662"/>
          </a:xfrm>
        </p:spPr>
        <p:txBody>
          <a:bodyPr/>
          <a:lstStyle/>
          <a:p>
            <a:pPr lvl="1"/>
            <a:r>
              <a:rPr lang="en-US" sz="1800" b="1" dirty="0" smtClean="0">
                <a:latin typeface="Arial" panose="020B0604020202020204" pitchFamily="34" charset="0"/>
                <a:cs typeface="Arial" panose="020B0604020202020204" pitchFamily="34" charset="0"/>
                <a:sym typeface="Wingdings" panose="05000000000000000000" pitchFamily="2" charset="2"/>
              </a:rPr>
              <a:t>Commission </a:t>
            </a:r>
            <a:r>
              <a:rPr lang="en-US" sz="1800" b="1" dirty="0">
                <a:latin typeface="Arial" panose="020B0604020202020204" pitchFamily="34" charset="0"/>
                <a:cs typeface="Arial" panose="020B0604020202020204" pitchFamily="34" charset="0"/>
                <a:sym typeface="Wingdings" panose="05000000000000000000" pitchFamily="2" charset="2"/>
              </a:rPr>
              <a:t>of the </a:t>
            </a:r>
            <a:r>
              <a:rPr lang="en-US" sz="1800" b="1" dirty="0" err="1">
                <a:latin typeface="Arial" panose="020B0604020202020204" pitchFamily="34" charset="0"/>
                <a:cs typeface="Arial" panose="020B0604020202020204" pitchFamily="34" charset="0"/>
                <a:sym typeface="Wingdings" panose="05000000000000000000" pitchFamily="2" charset="2"/>
              </a:rPr>
              <a:t>Californias</a:t>
            </a:r>
            <a:r>
              <a:rPr lang="en-US" sz="1800" b="1" dirty="0">
                <a:latin typeface="Arial" panose="020B0604020202020204" pitchFamily="34" charset="0"/>
                <a:cs typeface="Arial" panose="020B0604020202020204" pitchFamily="34" charset="0"/>
                <a:sym typeface="Wingdings" panose="05000000000000000000" pitchFamily="2" charset="2"/>
              </a:rPr>
              <a:t> relaunch – Evan Reade, Lt. Governor </a:t>
            </a:r>
            <a:r>
              <a:rPr lang="en-US" sz="1800" b="1" dirty="0" err="1">
                <a:latin typeface="Arial" panose="020B0604020202020204" pitchFamily="34" charset="0"/>
                <a:cs typeface="Arial" panose="020B0604020202020204" pitchFamily="34" charset="0"/>
                <a:sym typeface="Wingdings" panose="05000000000000000000" pitchFamily="2" charset="2"/>
              </a:rPr>
              <a:t>Kounalakis</a:t>
            </a:r>
            <a:r>
              <a:rPr lang="en-US" sz="1800" b="1" dirty="0">
                <a:latin typeface="Arial" panose="020B0604020202020204" pitchFamily="34" charset="0"/>
                <a:cs typeface="Arial" panose="020B0604020202020204" pitchFamily="34" charset="0"/>
                <a:sym typeface="Wingdings" panose="05000000000000000000" pitchFamily="2" charset="2"/>
              </a:rPr>
              <a:t>’ Advisor for International Relations and </a:t>
            </a:r>
            <a:r>
              <a:rPr lang="en-US" sz="1800" b="1" dirty="0" smtClean="0">
                <a:latin typeface="Arial" panose="020B0604020202020204" pitchFamily="34" charset="0"/>
                <a:cs typeface="Arial" panose="020B0604020202020204" pitchFamily="34" charset="0"/>
                <a:sym typeface="Wingdings" panose="05000000000000000000" pitchFamily="2" charset="2"/>
              </a:rPr>
              <a:t>Trade</a:t>
            </a:r>
            <a:r>
              <a:rPr lang="en-US" sz="1800" b="1" dirty="0">
                <a:latin typeface="Arial" panose="020B0604020202020204" pitchFamily="34" charset="0"/>
                <a:cs typeface="Arial" panose="020B0604020202020204" pitchFamily="34" charset="0"/>
                <a:sym typeface="Wingdings" panose="05000000000000000000" pitchFamily="2" charset="2"/>
              </a:rPr>
              <a:t>:</a:t>
            </a:r>
          </a:p>
          <a:p>
            <a:pPr lvl="2"/>
            <a:r>
              <a:rPr lang="en-US" sz="1600" dirty="0">
                <a:latin typeface="Arial" panose="020B0604020202020204" pitchFamily="34" charset="0"/>
                <a:cs typeface="Arial" panose="020B0604020202020204" pitchFamily="34" charset="0"/>
                <a:sym typeface="Wingdings" panose="05000000000000000000" pitchFamily="2" charset="2"/>
              </a:rPr>
              <a:t>8 areas: economic development, transportation and infrastructure, agriculture, environment, energy, emergency response, tourism, higher education and integration of binational communities. </a:t>
            </a:r>
            <a:endParaRPr lang="en-US" sz="1600" dirty="0" smtClean="0">
              <a:latin typeface="Arial" panose="020B0604020202020204" pitchFamily="34" charset="0"/>
              <a:cs typeface="Arial" panose="020B0604020202020204" pitchFamily="34" charset="0"/>
              <a:sym typeface="Wingdings" panose="05000000000000000000" pitchFamily="2" charset="2"/>
            </a:endParaRPr>
          </a:p>
          <a:p>
            <a:pPr lvl="2"/>
            <a:r>
              <a:rPr lang="en-US" sz="1600" dirty="0" smtClean="0">
                <a:latin typeface="Arial" panose="020B0604020202020204" pitchFamily="34" charset="0"/>
                <a:cs typeface="Arial" panose="020B0604020202020204" pitchFamily="34" charset="0"/>
                <a:sym typeface="Wingdings" panose="05000000000000000000" pitchFamily="2" charset="2"/>
              </a:rPr>
              <a:t>Governments of Baja California Sur, Baja California and California committed to reviving this mechanism.</a:t>
            </a:r>
            <a:endParaRPr lang="en-US" sz="1600" dirty="0">
              <a:latin typeface="Arial" panose="020B0604020202020204" pitchFamily="34" charset="0"/>
              <a:cs typeface="Arial" panose="020B0604020202020204" pitchFamily="34" charset="0"/>
              <a:sym typeface="Wingdings" panose="05000000000000000000" pitchFamily="2" charset="2"/>
            </a:endParaRPr>
          </a:p>
          <a:p>
            <a:pPr lvl="1"/>
            <a:r>
              <a:rPr lang="en-US" sz="1800" b="1" dirty="0">
                <a:latin typeface="Arial" panose="020B0604020202020204" pitchFamily="34" charset="0"/>
                <a:cs typeface="Arial" panose="020B0604020202020204" pitchFamily="34" charset="0"/>
                <a:sym typeface="Wingdings" panose="05000000000000000000" pitchFamily="2" charset="2"/>
              </a:rPr>
              <a:t>San Diego – Tijuana </a:t>
            </a:r>
            <a:r>
              <a:rPr lang="en-US" sz="1800" b="1" dirty="0" smtClean="0">
                <a:latin typeface="Arial" panose="020B0604020202020204" pitchFamily="34" charset="0"/>
                <a:cs typeface="Arial" panose="020B0604020202020204" pitchFamily="34" charset="0"/>
                <a:sym typeface="Wingdings" panose="05000000000000000000" pitchFamily="2" charset="2"/>
              </a:rPr>
              <a:t>MOU, Rita Fernandez, Global Affairs Director, City of San Diego: </a:t>
            </a:r>
            <a:r>
              <a:rPr lang="en-US" sz="1800" dirty="0">
                <a:latin typeface="Arial" panose="020B0604020202020204" pitchFamily="34" charset="0"/>
                <a:cs typeface="Arial" panose="020B0604020202020204" pitchFamily="34" charset="0"/>
                <a:sym typeface="Wingdings" panose="05000000000000000000" pitchFamily="2" charset="2"/>
              </a:rPr>
              <a:t>new areas of collaboration and information exchange will be migration, border wait times, and environmental issues</a:t>
            </a:r>
            <a:r>
              <a:rPr lang="en-US" sz="1800" dirty="0" smtClean="0">
                <a:latin typeface="Arial" panose="020B0604020202020204" pitchFamily="34" charset="0"/>
                <a:cs typeface="Arial" panose="020B0604020202020204" pitchFamily="34" charset="0"/>
                <a:sym typeface="Wingdings" panose="05000000000000000000" pitchFamily="2" charset="2"/>
              </a:rPr>
              <a:t>.</a:t>
            </a:r>
            <a:endParaRPr lang="en-US" sz="1800" kern="1200" dirty="0" smtClean="0">
              <a:solidFill>
                <a:prstClr val="black"/>
              </a:solidFill>
              <a:latin typeface="Calibri" panose="020F0502020204030204"/>
            </a:endParaRPr>
          </a:p>
          <a:p>
            <a:pPr lvl="1"/>
            <a:endParaRPr lang="en-US" sz="1400" kern="1200" dirty="0">
              <a:solidFill>
                <a:prstClr val="black"/>
              </a:solidFill>
              <a:latin typeface="Calibri" panose="020F0502020204030204"/>
            </a:endParaRPr>
          </a:p>
          <a:p>
            <a:pPr lvl="2"/>
            <a:endParaRPr lang="en-US" sz="1400" b="1" dirty="0"/>
          </a:p>
          <a:p>
            <a:pPr lvl="2"/>
            <a:endParaRPr lang="en-US" sz="1400" b="1" dirty="0" smtClean="0"/>
          </a:p>
          <a:p>
            <a:pPr lvl="1"/>
            <a:endParaRPr lang="en-US" sz="1400" b="1" dirty="0" smtClean="0"/>
          </a:p>
          <a:p>
            <a:endParaRPr lang="en-US" sz="1000" dirty="0"/>
          </a:p>
          <a:p>
            <a:endParaRPr lang="en-US" sz="1200" dirty="0" smtClean="0"/>
          </a:p>
        </p:txBody>
      </p:sp>
      <p:sp>
        <p:nvSpPr>
          <p:cNvPr id="6" name="Title 1">
            <a:extLst>
              <a:ext uri="{FF2B5EF4-FFF2-40B4-BE49-F238E27FC236}">
                <a16:creationId xmlns="" xmlns:a16="http://schemas.microsoft.com/office/drawing/2014/main" id="{C94907B3-DEC9-B846-857E-B9E8764ACAF7}"/>
              </a:ext>
            </a:extLst>
          </p:cNvPr>
          <p:cNvSpPr>
            <a:spLocks noGrp="1"/>
          </p:cNvSpPr>
          <p:nvPr>
            <p:ph type="title"/>
          </p:nvPr>
        </p:nvSpPr>
        <p:spPr>
          <a:xfrm>
            <a:off x="184535" y="241102"/>
            <a:ext cx="7338679" cy="444500"/>
          </a:xfrm>
        </p:spPr>
        <p:txBody>
          <a:bodyPr/>
          <a:lstStyle/>
          <a:p>
            <a:r>
              <a:rPr lang="en-US" sz="2000" dirty="0" smtClean="0">
                <a:solidFill>
                  <a:schemeClr val="bg1"/>
                </a:solidFill>
              </a:rPr>
              <a:t>May Stakeholders Working Committee Highlights</a:t>
            </a:r>
            <a:endParaRPr lang="en-US" sz="2000" dirty="0">
              <a:solidFill>
                <a:schemeClr val="bg1"/>
              </a:solidFill>
            </a:endParaRPr>
          </a:p>
        </p:txBody>
      </p:sp>
    </p:spTree>
    <p:extLst>
      <p:ext uri="{BB962C8B-B14F-4D97-AF65-F5344CB8AC3E}">
        <p14:creationId xmlns:p14="http://schemas.microsoft.com/office/powerpoint/2010/main" val="3488315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0" y="781636"/>
            <a:ext cx="8582025" cy="2506662"/>
          </a:xfrm>
        </p:spPr>
        <p:txBody>
          <a:bodyPr/>
          <a:lstStyle/>
          <a:p>
            <a:pPr lvl="1"/>
            <a:r>
              <a:rPr lang="en-US" sz="1800" b="1" dirty="0" smtClean="0">
                <a:latin typeface="Arial" panose="020B0604020202020204" pitchFamily="34" charset="0"/>
                <a:cs typeface="Arial" panose="020B0604020202020204" pitchFamily="34" charset="0"/>
              </a:rPr>
              <a:t>Carlos Jaramillo, Tijuana </a:t>
            </a:r>
            <a:r>
              <a:rPr lang="en-US" sz="1800" b="1" dirty="0">
                <a:latin typeface="Arial" panose="020B0604020202020204" pitchFamily="34" charset="0"/>
                <a:cs typeface="Arial" panose="020B0604020202020204" pitchFamily="34" charset="0"/>
              </a:rPr>
              <a:t>EDC:</a:t>
            </a:r>
          </a:p>
          <a:p>
            <a:pPr lvl="2"/>
            <a:r>
              <a:rPr lang="en-US" sz="1600" dirty="0">
                <a:latin typeface="Arial" panose="020B0604020202020204" pitchFamily="34" charset="0"/>
                <a:cs typeface="Arial" panose="020B0604020202020204" pitchFamily="34" charset="0"/>
              </a:rPr>
              <a:t>MOU for a new “Binational Business Coalition.”  Binational agenda will be included in the business agenda.</a:t>
            </a:r>
          </a:p>
          <a:p>
            <a:pPr lvl="2"/>
            <a:r>
              <a:rPr lang="en-US" sz="1600" dirty="0">
                <a:latin typeface="Arial" panose="020B0604020202020204" pitchFamily="34" charset="0"/>
                <a:cs typeface="Arial" panose="020B0604020202020204" pitchFamily="34" charset="0"/>
              </a:rPr>
              <a:t>Private Enterprise </a:t>
            </a:r>
            <a:r>
              <a:rPr lang="en-US" sz="1600" b="1" dirty="0">
                <a:latin typeface="Arial" panose="020B0604020202020204" pitchFamily="34" charset="0"/>
                <a:cs typeface="Arial" panose="020B0604020202020204" pitchFamily="34" charset="0"/>
              </a:rPr>
              <a:t>Development Policy </a:t>
            </a:r>
            <a:r>
              <a:rPr lang="en-US" sz="1600" dirty="0">
                <a:latin typeface="Arial" panose="020B0604020202020204" pitchFamily="34" charset="0"/>
                <a:cs typeface="Arial" panose="020B0604020202020204" pitchFamily="34" charset="0"/>
              </a:rPr>
              <a:t>document in alignment with the State of Baja’s </a:t>
            </a:r>
            <a:r>
              <a:rPr lang="en-US" sz="1600" b="1" dirty="0">
                <a:latin typeface="Arial" panose="020B0604020202020204" pitchFamily="34" charset="0"/>
                <a:cs typeface="Arial" panose="020B0604020202020204" pitchFamily="34" charset="0"/>
              </a:rPr>
              <a:t>Economic Development Policy </a:t>
            </a:r>
            <a:r>
              <a:rPr lang="en-US" sz="1600" dirty="0">
                <a:latin typeface="Arial" panose="020B0604020202020204" pitchFamily="34" charset="0"/>
                <a:cs typeface="Arial" panose="020B0604020202020204" pitchFamily="34" charset="0"/>
              </a:rPr>
              <a:t>(5 year plans) -- declaring border crossings “inhibitors” to economic development (August 2022).</a:t>
            </a:r>
          </a:p>
          <a:p>
            <a:pPr lvl="2"/>
            <a:r>
              <a:rPr lang="en-US" sz="1600" dirty="0">
                <a:latin typeface="Arial" panose="020B0604020202020204" pitchFamily="34" charset="0"/>
                <a:cs typeface="Arial" panose="020B0604020202020204" pitchFamily="34" charset="0"/>
              </a:rPr>
              <a:t>One Border Alliance (group spawned at the SBC) has been tapped to help identify key strategic border crossing projects that must be included in the 5-year </a:t>
            </a:r>
            <a:r>
              <a:rPr lang="en-US" sz="1600" dirty="0" smtClean="0">
                <a:latin typeface="Arial" panose="020B0604020202020204" pitchFamily="34" charset="0"/>
                <a:cs typeface="Arial" panose="020B0604020202020204" pitchFamily="34" charset="0"/>
              </a:rPr>
              <a:t>plan.</a:t>
            </a:r>
            <a:endParaRPr lang="en-US" sz="1400" b="1" dirty="0"/>
          </a:p>
          <a:p>
            <a:pPr lvl="2"/>
            <a:endParaRPr lang="en-US" sz="1400" b="1" dirty="0" smtClean="0"/>
          </a:p>
          <a:p>
            <a:pPr lvl="1"/>
            <a:endParaRPr lang="en-US" sz="1400" b="1" dirty="0" smtClean="0"/>
          </a:p>
          <a:p>
            <a:endParaRPr lang="en-US" sz="1000" dirty="0"/>
          </a:p>
          <a:p>
            <a:endParaRPr lang="en-US" sz="1200" dirty="0" smtClean="0"/>
          </a:p>
        </p:txBody>
      </p:sp>
      <p:sp>
        <p:nvSpPr>
          <p:cNvPr id="6" name="Title 1">
            <a:extLst>
              <a:ext uri="{FF2B5EF4-FFF2-40B4-BE49-F238E27FC236}">
                <a16:creationId xmlns="" xmlns:a16="http://schemas.microsoft.com/office/drawing/2014/main" id="{C94907B3-DEC9-B846-857E-B9E8764ACAF7}"/>
              </a:ext>
            </a:extLst>
          </p:cNvPr>
          <p:cNvSpPr>
            <a:spLocks noGrp="1"/>
          </p:cNvSpPr>
          <p:nvPr>
            <p:ph type="title"/>
          </p:nvPr>
        </p:nvSpPr>
        <p:spPr>
          <a:xfrm>
            <a:off x="184535" y="241102"/>
            <a:ext cx="7338679" cy="444500"/>
          </a:xfrm>
        </p:spPr>
        <p:txBody>
          <a:bodyPr/>
          <a:lstStyle/>
          <a:p>
            <a:r>
              <a:rPr lang="en-US" sz="2000" dirty="0" smtClean="0">
                <a:solidFill>
                  <a:schemeClr val="bg1"/>
                </a:solidFill>
              </a:rPr>
              <a:t>May Stakeholders Working Committee Highlights</a:t>
            </a:r>
            <a:endParaRPr lang="en-US" sz="2000" dirty="0">
              <a:solidFill>
                <a:schemeClr val="bg1"/>
              </a:solidFill>
            </a:endParaRPr>
          </a:p>
        </p:txBody>
      </p:sp>
    </p:spTree>
    <p:extLst>
      <p:ext uri="{BB962C8B-B14F-4D97-AF65-F5344CB8AC3E}">
        <p14:creationId xmlns:p14="http://schemas.microsoft.com/office/powerpoint/2010/main" val="5000867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4907B3-DEC9-B846-857E-B9E8764ACAF7}"/>
              </a:ext>
            </a:extLst>
          </p:cNvPr>
          <p:cNvSpPr>
            <a:spLocks noGrp="1"/>
          </p:cNvSpPr>
          <p:nvPr>
            <p:ph type="title"/>
          </p:nvPr>
        </p:nvSpPr>
        <p:spPr>
          <a:xfrm>
            <a:off x="265499" y="272973"/>
            <a:ext cx="5954326"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 xmlns:a16="http://schemas.microsoft.com/office/drawing/2014/main" id="{BAF1FF4F-4F77-8B40-A461-7CCCCEC476BD}"/>
              </a:ext>
            </a:extLst>
          </p:cNvPr>
          <p:cNvSpPr>
            <a:spLocks noGrp="1"/>
          </p:cNvSpPr>
          <p:nvPr>
            <p:ph type="subTitle" idx="1"/>
          </p:nvPr>
        </p:nvSpPr>
        <p:spPr>
          <a:xfrm>
            <a:off x="265499" y="850720"/>
            <a:ext cx="8581775" cy="517812"/>
          </a:xfrm>
        </p:spPr>
        <p:txBody>
          <a:bodyPr/>
          <a:lstStyle/>
          <a:p>
            <a:r>
              <a:rPr lang="en-US" dirty="0"/>
              <a:t>Social </a:t>
            </a:r>
            <a:r>
              <a:rPr lang="en-US" dirty="0" smtClean="0"/>
              <a:t>Media</a:t>
            </a:r>
            <a:endParaRPr lang="en-US" dirty="0"/>
          </a:p>
          <a:p>
            <a:endParaRPr lang="en-US" sz="1600" dirty="0"/>
          </a:p>
          <a:p>
            <a:endParaRPr lang="en-US" dirty="0"/>
          </a:p>
        </p:txBody>
      </p:sp>
      <p:sp>
        <p:nvSpPr>
          <p:cNvPr id="6" name="Text Placeholder 4"/>
          <p:cNvSpPr>
            <a:spLocks noGrp="1"/>
          </p:cNvSpPr>
          <p:nvPr>
            <p:ph type="body" idx="13"/>
          </p:nvPr>
        </p:nvSpPr>
        <p:spPr>
          <a:xfrm>
            <a:off x="1114425" y="1368532"/>
            <a:ext cx="5028425" cy="3309346"/>
          </a:xfrm>
        </p:spPr>
        <p:txBody>
          <a:bodyPr/>
          <a:lstStyle/>
          <a:p>
            <a:r>
              <a:rPr lang="en-US" sz="1600" dirty="0" smtClean="0"/>
              <a:t>@</a:t>
            </a:r>
            <a:r>
              <a:rPr lang="en-US" sz="1600" dirty="0" err="1"/>
              <a:t>smartbordercali</a:t>
            </a:r>
            <a:endParaRPr lang="en-US" sz="1600" dirty="0"/>
          </a:p>
          <a:p>
            <a:endParaRPr lang="en-US" sz="1200" dirty="0"/>
          </a:p>
          <a:p>
            <a:endParaRPr lang="en-US" sz="1200" dirty="0"/>
          </a:p>
          <a:p>
            <a:endParaRPr lang="en-US" sz="1200" dirty="0"/>
          </a:p>
          <a:p>
            <a:r>
              <a:rPr lang="en-US" sz="1600" dirty="0" err="1"/>
              <a:t>Smartbordercoalition</a:t>
            </a:r>
            <a:endParaRPr lang="en-US" sz="1600" dirty="0"/>
          </a:p>
          <a:p>
            <a:endParaRPr lang="en-US" sz="1200" dirty="0"/>
          </a:p>
          <a:p>
            <a:endParaRPr lang="en-US" sz="1200" dirty="0"/>
          </a:p>
          <a:p>
            <a:endParaRPr lang="en-US" sz="1200" dirty="0"/>
          </a:p>
          <a:p>
            <a:r>
              <a:rPr lang="en-US" sz="1600" dirty="0" err="1" smtClean="0"/>
              <a:t>Smartbordercali</a:t>
            </a:r>
            <a:endParaRPr lang="en-US" sz="1600" dirty="0" smtClean="0"/>
          </a:p>
          <a:p>
            <a:endParaRPr lang="en-US" sz="1200" dirty="0"/>
          </a:p>
          <a:p>
            <a:endParaRPr lang="en-US" sz="1200" dirty="0" smtClean="0"/>
          </a:p>
          <a:p>
            <a:endParaRPr lang="en-US" sz="1200" dirty="0"/>
          </a:p>
          <a:p>
            <a:r>
              <a:rPr lang="en-US" sz="1600" u="sng" dirty="0" err="1" smtClean="0"/>
              <a:t>smartbordercali</a:t>
            </a:r>
            <a:r>
              <a:rPr lang="en-US" sz="1600" u="sng" dirty="0" smtClean="0"/>
              <a:t>    </a:t>
            </a:r>
            <a:r>
              <a:rPr lang="en-US" sz="1200" u="sng" dirty="0" smtClean="0"/>
              <a:t> </a:t>
            </a:r>
            <a:endParaRPr lang="en-US" sz="1200" u="sng" dirty="0"/>
          </a:p>
        </p:txBody>
      </p:sp>
      <p:pic>
        <p:nvPicPr>
          <p:cNvPr id="7" name="Picture 4" descr="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09441" y="1318342"/>
            <a:ext cx="816083" cy="66374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t1.gstatic.com/images?q=tbn:ANd9GcTUHFAdTFQF_-vEhZgtGE7EtXWbvXMPWbIWTY-f0uwg4jXep6I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79993" y="2257121"/>
            <a:ext cx="1279588" cy="44401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Image result for instagram"/>
          <p:cNvPicPr/>
          <p:nvPr/>
        </p:nvPicPr>
        <p:blipFill>
          <a:blip r:embed="rId4">
            <a:extLst>
              <a:ext uri="{28A0092B-C50C-407E-A947-70E740481C1C}">
                <a14:useLocalDpi xmlns:a14="http://schemas.microsoft.com/office/drawing/2010/main" val="0"/>
              </a:ext>
            </a:extLst>
          </a:blip>
          <a:srcRect/>
          <a:stretch>
            <a:fillRect/>
          </a:stretch>
        </p:blipFill>
        <p:spPr bwMode="auto">
          <a:xfrm>
            <a:off x="3527657" y="2844656"/>
            <a:ext cx="1653641" cy="912500"/>
          </a:xfrm>
          <a:prstGeom prst="rect">
            <a:avLst/>
          </a:prstGeom>
          <a:noFill/>
          <a:ln>
            <a:noFill/>
          </a:ln>
        </p:spPr>
      </p:pic>
      <p:pic>
        <p:nvPicPr>
          <p:cNvPr id="10" name="Picture 9" descr="LinkedIn acusado de enfriar el acceso a la información en línea – Naked  Security"/>
          <p:cNvPicPr/>
          <p:nvPr/>
        </p:nvPicPr>
        <p:blipFill>
          <a:blip r:embed="rId5">
            <a:extLst>
              <a:ext uri="{28A0092B-C50C-407E-A947-70E740481C1C}">
                <a14:useLocalDpi xmlns:a14="http://schemas.microsoft.com/office/drawing/2010/main" val="0"/>
              </a:ext>
            </a:extLst>
          </a:blip>
          <a:srcRect/>
          <a:stretch>
            <a:fillRect/>
          </a:stretch>
        </p:blipFill>
        <p:spPr bwMode="auto">
          <a:xfrm>
            <a:off x="3370923" y="3748246"/>
            <a:ext cx="1810375" cy="998470"/>
          </a:xfrm>
          <a:prstGeom prst="rect">
            <a:avLst/>
          </a:prstGeom>
          <a:noFill/>
          <a:ln>
            <a:noFill/>
          </a:ln>
        </p:spPr>
      </p:pic>
    </p:spTree>
    <p:extLst>
      <p:ext uri="{BB962C8B-B14F-4D97-AF65-F5344CB8AC3E}">
        <p14:creationId xmlns:p14="http://schemas.microsoft.com/office/powerpoint/2010/main" val="40416461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4907B3-DEC9-B846-857E-B9E8764ACAF7}"/>
              </a:ext>
            </a:extLst>
          </p:cNvPr>
          <p:cNvSpPr>
            <a:spLocks noGrp="1"/>
          </p:cNvSpPr>
          <p:nvPr>
            <p:ph type="title"/>
          </p:nvPr>
        </p:nvSpPr>
        <p:spPr>
          <a:xfrm>
            <a:off x="265499" y="272973"/>
            <a:ext cx="6489114"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 xmlns:a16="http://schemas.microsoft.com/office/drawing/2014/main" id="{BAF1FF4F-4F77-8B40-A461-7CCCCEC476BD}"/>
              </a:ext>
            </a:extLst>
          </p:cNvPr>
          <p:cNvSpPr>
            <a:spLocks noGrp="1"/>
          </p:cNvSpPr>
          <p:nvPr>
            <p:ph type="subTitle" idx="1"/>
          </p:nvPr>
        </p:nvSpPr>
        <p:spPr>
          <a:xfrm>
            <a:off x="265499" y="1003917"/>
            <a:ext cx="8581775" cy="517812"/>
          </a:xfrm>
        </p:spPr>
        <p:txBody>
          <a:bodyPr/>
          <a:lstStyle/>
          <a:p>
            <a:endParaRPr lang="en-US" sz="1600" dirty="0"/>
          </a:p>
          <a:p>
            <a:endParaRPr lang="en-US" dirty="0"/>
          </a:p>
        </p:txBody>
      </p:sp>
      <p:sp>
        <p:nvSpPr>
          <p:cNvPr id="5" name="Text Placeholder 3">
            <a:extLst>
              <a:ext uri="{FF2B5EF4-FFF2-40B4-BE49-F238E27FC236}">
                <a16:creationId xmlns="" xmlns:a16="http://schemas.microsoft.com/office/drawing/2014/main" id="{3B23DA31-FF8D-3B47-A894-E9DDC5E21914}"/>
              </a:ext>
            </a:extLst>
          </p:cNvPr>
          <p:cNvSpPr>
            <a:spLocks noGrp="1"/>
          </p:cNvSpPr>
          <p:nvPr>
            <p:ph type="body" idx="13"/>
          </p:nvPr>
        </p:nvSpPr>
        <p:spPr>
          <a:xfrm>
            <a:off x="265499" y="4512685"/>
            <a:ext cx="8582025" cy="2506662"/>
          </a:xfrm>
        </p:spPr>
        <p:txBody>
          <a:bodyPr/>
          <a:lstStyle/>
          <a:p>
            <a:pPr marL="609600" lvl="1" indent="0">
              <a:buNone/>
            </a:pPr>
            <a:endParaRPr lang="en-US" sz="1400" b="1" dirty="0"/>
          </a:p>
          <a:p>
            <a:endParaRPr lang="en-US" sz="1000" dirty="0"/>
          </a:p>
          <a:p>
            <a:endParaRPr lang="en-US" sz="1200" dirty="0"/>
          </a:p>
        </p:txBody>
      </p:sp>
      <p:sp>
        <p:nvSpPr>
          <p:cNvPr id="6" name="Subtitle 2"/>
          <p:cNvSpPr txBox="1">
            <a:spLocks/>
          </p:cNvSpPr>
          <p:nvPr/>
        </p:nvSpPr>
        <p:spPr>
          <a:xfrm>
            <a:off x="265499" y="1018174"/>
            <a:ext cx="8581775" cy="517812"/>
          </a:xfrm>
          <a:prstGeom prst="rect">
            <a:avLst/>
          </a:prstGeom>
        </p:spPr>
        <p:txBody>
          <a:bodyPr spcFirstLastPara="1" wrap="square" lIns="91425" tIns="91425" rIns="91425" bIns="91425" anchor="t" anchorCtr="0"/>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2100"/>
              <a:buFont typeface="Arial"/>
              <a:buNone/>
              <a:defRPr sz="1800" b="1" i="0" u="none" strike="noStrike" cap="none">
                <a:solidFill>
                  <a:srgbClr val="243058"/>
                </a:solidFill>
                <a:latin typeface="Arial"/>
                <a:ea typeface="Arial"/>
                <a:cs typeface="Arial"/>
                <a:sym typeface="Arial"/>
              </a:defRPr>
            </a:lvl1pPr>
            <a:lvl2pPr marR="0" lvl="1"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2pPr>
            <a:lvl3pPr marR="0" lvl="2"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3pPr>
            <a:lvl4pPr marR="0" lvl="3"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4pPr>
            <a:lvl5pPr marR="0" lvl="4"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5pPr>
            <a:lvl6pPr marR="0" lvl="5"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6pPr>
            <a:lvl7pPr marR="0" lvl="6"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7pPr>
            <a:lvl8pPr marR="0" lvl="7"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8pPr>
            <a:lvl9pPr marR="0" lvl="8" algn="ctr" rtl="0">
              <a:lnSpc>
                <a:spcPct val="100000"/>
              </a:lnSpc>
              <a:spcBef>
                <a:spcPts val="0"/>
              </a:spcBef>
              <a:spcAft>
                <a:spcPts val="0"/>
              </a:spcAft>
              <a:buClr>
                <a:srgbClr val="000000"/>
              </a:buClr>
              <a:buSzPts val="2100"/>
              <a:buFont typeface="Arial"/>
              <a:buNone/>
              <a:defRPr sz="2100" b="0" i="0" u="none" strike="noStrike" cap="none">
                <a:solidFill>
                  <a:srgbClr val="000000"/>
                </a:solidFill>
                <a:latin typeface="Arial"/>
                <a:ea typeface="Arial"/>
                <a:cs typeface="Arial"/>
                <a:sym typeface="Arial"/>
              </a:defRPr>
            </a:lvl9pPr>
          </a:lstStyle>
          <a:p>
            <a:pPr algn="ctr"/>
            <a:endParaRPr lang="en-US" b="0" dirty="0"/>
          </a:p>
          <a:p>
            <a:pPr algn="ctr"/>
            <a:r>
              <a:rPr lang="en-US" sz="2000" dirty="0" smtClean="0"/>
              <a:t>2022 Meetings:</a:t>
            </a:r>
          </a:p>
          <a:p>
            <a:pPr algn="ctr"/>
            <a:endParaRPr lang="en-US" b="0" dirty="0"/>
          </a:p>
          <a:p>
            <a:pPr algn="ctr"/>
            <a:r>
              <a:rPr lang="en-US" b="0" dirty="0"/>
              <a:t>Thursday, September 8, San Diego</a:t>
            </a:r>
          </a:p>
          <a:p>
            <a:pPr algn="ctr"/>
            <a:r>
              <a:rPr lang="en-US" b="0" dirty="0"/>
              <a:t>Thursday, November 3, Tijuana</a:t>
            </a:r>
          </a:p>
          <a:p>
            <a:pPr algn="ctr"/>
            <a:endParaRPr lang="en-US" b="0" dirty="0" smtClean="0"/>
          </a:p>
          <a:p>
            <a:pPr algn="ctr"/>
            <a:endParaRPr lang="en-US" dirty="0" smtClean="0"/>
          </a:p>
          <a:p>
            <a:pPr algn="ctr"/>
            <a:endParaRPr lang="en-US" dirty="0"/>
          </a:p>
          <a:p>
            <a:pPr algn="ctr"/>
            <a:endParaRPr lang="en-US" dirty="0" smtClean="0"/>
          </a:p>
          <a:p>
            <a:pPr algn="ctr"/>
            <a:endParaRPr lang="en-US" sz="2000" dirty="0"/>
          </a:p>
          <a:p>
            <a:pPr algn="ctr"/>
            <a:endParaRPr lang="en-US" dirty="0"/>
          </a:p>
          <a:p>
            <a:pPr algn="ctr"/>
            <a:endParaRPr lang="en-US" dirty="0"/>
          </a:p>
          <a:p>
            <a:pPr algn="ctr"/>
            <a:r>
              <a:rPr lang="en-US" dirty="0"/>
              <a:t> </a:t>
            </a:r>
          </a:p>
          <a:p>
            <a:pPr algn="ctr"/>
            <a:endParaRPr lang="en-US" dirty="0"/>
          </a:p>
          <a:p>
            <a:pPr algn="ctr"/>
            <a:endParaRPr lang="en-US" dirty="0"/>
          </a:p>
          <a:p>
            <a:pPr algn="ctr"/>
            <a:endParaRPr lang="en-US" dirty="0"/>
          </a:p>
          <a:p>
            <a:pPr algn="ctr"/>
            <a:endParaRPr lang="en-US" dirty="0"/>
          </a:p>
        </p:txBody>
      </p:sp>
      <p:sp>
        <p:nvSpPr>
          <p:cNvPr id="7" name="Text Placeholder 3"/>
          <p:cNvSpPr txBox="1">
            <a:spLocks/>
          </p:cNvSpPr>
          <p:nvPr/>
        </p:nvSpPr>
        <p:spPr>
          <a:xfrm>
            <a:off x="1279690" y="4053019"/>
            <a:ext cx="8581775" cy="810393"/>
          </a:xfrm>
          <a:prstGeom prst="rect">
            <a:avLst/>
          </a:prstGeom>
        </p:spPr>
        <p:txBody>
          <a:bodyPr spcFirstLastPara="1" wrap="square" lIns="91425" tIns="91425" rIns="91425" bIns="91425" anchor="t" anchorCtr="0"/>
          <a:lstStyle>
            <a:defPPr marR="0" lvl="0" algn="l" rtl="0">
              <a:lnSpc>
                <a:spcPct val="100000"/>
              </a:lnSpc>
              <a:spcBef>
                <a:spcPts val="0"/>
              </a:spcBef>
              <a:spcAft>
                <a:spcPts val="0"/>
              </a:spcAft>
            </a:defPPr>
            <a:lvl1pPr marL="139700" marR="0" lvl="0" indent="0" algn="l" rtl="0">
              <a:lnSpc>
                <a:spcPct val="100000"/>
              </a:lnSpc>
              <a:spcBef>
                <a:spcPts val="0"/>
              </a:spcBef>
              <a:spcAft>
                <a:spcPts val="0"/>
              </a:spcAft>
              <a:buClr>
                <a:srgbClr val="000000"/>
              </a:buClr>
              <a:buSzPts val="1400"/>
              <a:buFontTx/>
              <a:buNone/>
              <a:defRPr sz="1050" b="0" i="0" u="none" strike="noStrike" cap="none">
                <a:solidFill>
                  <a:srgbClr val="AF1935"/>
                </a:solidFill>
                <a:latin typeface="Arial"/>
                <a:ea typeface="Arial"/>
                <a:cs typeface="Arial"/>
                <a:sym typeface="Arial"/>
              </a:defRPr>
            </a:lvl1pPr>
            <a:lvl2pPr marL="914400" marR="0" lvl="1"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2pPr>
            <a:lvl3pPr marL="1371600" marR="0" lvl="2"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3pPr>
            <a:lvl4pPr marL="1828800" marR="0" lvl="3"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4pPr>
            <a:lvl5pPr marL="2286000" marR="0" lvl="4"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5pPr>
            <a:lvl6pPr marL="2743200" marR="0" lvl="5"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6pPr>
            <a:lvl7pPr marL="3200400" marR="0" lvl="6"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7pPr>
            <a:lvl8pPr marL="3657600" marR="0" lvl="7" indent="-304800" algn="l" rtl="0">
              <a:lnSpc>
                <a:spcPct val="100000"/>
              </a:lnSpc>
              <a:spcBef>
                <a:spcPts val="1600"/>
              </a:spcBef>
              <a:spcAft>
                <a:spcPts val="0"/>
              </a:spcAft>
              <a:buClr>
                <a:srgbClr val="000000"/>
              </a:buClr>
              <a:buSzPts val="1200"/>
              <a:buFont typeface="Arial"/>
              <a:buChar char="○"/>
              <a:defRPr sz="1200" b="0" i="0" u="none" strike="noStrike" cap="none">
                <a:solidFill>
                  <a:srgbClr val="000000"/>
                </a:solidFill>
                <a:latin typeface="Arial"/>
                <a:ea typeface="Arial"/>
                <a:cs typeface="Arial"/>
                <a:sym typeface="Arial"/>
              </a:defRPr>
            </a:lvl8pPr>
            <a:lvl9pPr marL="4114800" marR="0" lvl="8" indent="-304800" algn="l" rtl="0">
              <a:lnSpc>
                <a:spcPct val="100000"/>
              </a:lnSpc>
              <a:spcBef>
                <a:spcPts val="1600"/>
              </a:spcBef>
              <a:spcAft>
                <a:spcPts val="1600"/>
              </a:spcAft>
              <a:buClr>
                <a:srgbClr val="000000"/>
              </a:buClr>
              <a:buSzPts val="1200"/>
              <a:buFont typeface="Arial"/>
              <a:buChar char="■"/>
              <a:defRPr sz="1200" b="0" i="0" u="none" strike="noStrike" cap="none">
                <a:solidFill>
                  <a:srgbClr val="000000"/>
                </a:solidFill>
                <a:latin typeface="Arial"/>
                <a:ea typeface="Arial"/>
                <a:cs typeface="Arial"/>
                <a:sym typeface="Arial"/>
              </a:defRPr>
            </a:lvl9pPr>
          </a:lstStyle>
          <a:p>
            <a:r>
              <a:rPr lang="en-US" sz="3600" dirty="0"/>
              <a:t>               </a:t>
            </a:r>
            <a:r>
              <a:rPr lang="en-US" sz="2800" dirty="0"/>
              <a:t>THANK YOU</a:t>
            </a:r>
            <a:endParaRPr lang="en-US" sz="3600" dirty="0"/>
          </a:p>
        </p:txBody>
      </p:sp>
    </p:spTree>
    <p:extLst>
      <p:ext uri="{BB962C8B-B14F-4D97-AF65-F5344CB8AC3E}">
        <p14:creationId xmlns:p14="http://schemas.microsoft.com/office/powerpoint/2010/main" val="3764847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4907B3-DEC9-B846-857E-B9E8764ACAF7}"/>
              </a:ext>
            </a:extLst>
          </p:cNvPr>
          <p:cNvSpPr>
            <a:spLocks noGrp="1"/>
          </p:cNvSpPr>
          <p:nvPr>
            <p:ph type="title"/>
          </p:nvPr>
        </p:nvSpPr>
        <p:spPr>
          <a:xfrm>
            <a:off x="265498" y="272973"/>
            <a:ext cx="5520939"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 xmlns:a16="http://schemas.microsoft.com/office/drawing/2014/main" id="{BAF1FF4F-4F77-8B40-A461-7CCCCEC476BD}"/>
              </a:ext>
            </a:extLst>
          </p:cNvPr>
          <p:cNvSpPr>
            <a:spLocks noGrp="1"/>
          </p:cNvSpPr>
          <p:nvPr>
            <p:ph type="subTitle" idx="1"/>
          </p:nvPr>
        </p:nvSpPr>
        <p:spPr>
          <a:xfrm>
            <a:off x="265499" y="1003917"/>
            <a:ext cx="8581775" cy="517812"/>
          </a:xfrm>
        </p:spPr>
        <p:txBody>
          <a:bodyPr/>
          <a:lstStyle/>
          <a:p>
            <a:r>
              <a:rPr lang="en-US" sz="2000" dirty="0">
                <a:solidFill>
                  <a:schemeClr val="tx1"/>
                </a:solidFill>
              </a:rPr>
              <a:t>Agenda</a:t>
            </a:r>
          </a:p>
          <a:p>
            <a:endParaRPr lang="en-US" dirty="0"/>
          </a:p>
        </p:txBody>
      </p:sp>
      <p:sp>
        <p:nvSpPr>
          <p:cNvPr id="5" name="Text Placeholder 3">
            <a:extLst>
              <a:ext uri="{FF2B5EF4-FFF2-40B4-BE49-F238E27FC236}">
                <a16:creationId xmlns="" xmlns:a16="http://schemas.microsoft.com/office/drawing/2014/main" id="{3B23DA31-FF8D-3B47-A894-E9DDC5E21914}"/>
              </a:ext>
            </a:extLst>
          </p:cNvPr>
          <p:cNvSpPr>
            <a:spLocks noGrp="1"/>
          </p:cNvSpPr>
          <p:nvPr>
            <p:ph type="body" idx="13"/>
          </p:nvPr>
        </p:nvSpPr>
        <p:spPr>
          <a:xfrm>
            <a:off x="454302" y="1295907"/>
            <a:ext cx="8582025" cy="2506662"/>
          </a:xfrm>
        </p:spPr>
        <p:txBody>
          <a:bodyPr/>
          <a:lstStyle/>
          <a:p>
            <a:pPr lvl="1"/>
            <a:r>
              <a:rPr lang="en-US" sz="1800" dirty="0" smtClean="0"/>
              <a:t>Introductory Remarks</a:t>
            </a:r>
          </a:p>
          <a:p>
            <a:pPr lvl="1"/>
            <a:r>
              <a:rPr lang="en-US" sz="1800" dirty="0" smtClean="0"/>
              <a:t>Border Trade Alliance board meeting and </a:t>
            </a:r>
            <a:r>
              <a:rPr lang="en-US" sz="1800" dirty="0"/>
              <a:t>“Building a Competitive U.S.-Mexico </a:t>
            </a:r>
            <a:r>
              <a:rPr lang="en-US" sz="1800" dirty="0" smtClean="0"/>
              <a:t>Border” Conference</a:t>
            </a:r>
          </a:p>
          <a:p>
            <a:pPr lvl="1"/>
            <a:r>
              <a:rPr lang="en-US" sz="1800" dirty="0" smtClean="0"/>
              <a:t>“U.S</a:t>
            </a:r>
            <a:r>
              <a:rPr lang="en-US" sz="1800" dirty="0"/>
              <a:t>.-Mexico Forum </a:t>
            </a:r>
            <a:r>
              <a:rPr lang="en-US" sz="1800" dirty="0" smtClean="0"/>
              <a:t>2025” Conference</a:t>
            </a:r>
          </a:p>
          <a:p>
            <a:pPr lvl="1"/>
            <a:r>
              <a:rPr lang="en-US" sz="1800" dirty="0" smtClean="0"/>
              <a:t>One Border Alliance</a:t>
            </a:r>
          </a:p>
          <a:p>
            <a:pPr lvl="1"/>
            <a:r>
              <a:rPr lang="en-US" sz="1800" dirty="0" smtClean="0"/>
              <a:t>San Diego State University</a:t>
            </a:r>
          </a:p>
          <a:p>
            <a:pPr lvl="1"/>
            <a:r>
              <a:rPr lang="en-US" sz="1800" dirty="0" smtClean="0">
                <a:latin typeface="+mj-lt"/>
              </a:rPr>
              <a:t>May Meeting Highlights</a:t>
            </a:r>
          </a:p>
          <a:p>
            <a:pPr lvl="1"/>
            <a:endParaRPr lang="en-US" sz="1800" dirty="0" smtClean="0"/>
          </a:p>
          <a:p>
            <a:pPr lvl="1"/>
            <a:endParaRPr lang="en-US" sz="1600" b="1" dirty="0" smtClean="0"/>
          </a:p>
          <a:p>
            <a:pPr lvl="1"/>
            <a:endParaRPr lang="en-US" sz="1600" b="1" dirty="0" smtClean="0">
              <a:solidFill>
                <a:schemeClr val="tx1"/>
              </a:solidFill>
            </a:endParaRPr>
          </a:p>
          <a:p>
            <a:pPr lvl="1"/>
            <a:endParaRPr lang="en-US" sz="1600" b="1" dirty="0" smtClean="0">
              <a:solidFill>
                <a:schemeClr val="tx1"/>
              </a:solidFill>
            </a:endParaRPr>
          </a:p>
          <a:p>
            <a:pPr lvl="1"/>
            <a:endParaRPr lang="en-US" sz="1600" b="1" dirty="0" smtClean="0">
              <a:solidFill>
                <a:schemeClr val="bg1">
                  <a:lumMod val="65000"/>
                </a:schemeClr>
              </a:solidFill>
            </a:endParaRPr>
          </a:p>
          <a:p>
            <a:pPr lvl="1"/>
            <a:endParaRPr lang="en-US" sz="1400" b="1" dirty="0"/>
          </a:p>
          <a:p>
            <a:pPr lvl="1"/>
            <a:endParaRPr lang="en-US" sz="1400" b="1" dirty="0"/>
          </a:p>
          <a:p>
            <a:endParaRPr lang="en-US" sz="1000" dirty="0"/>
          </a:p>
          <a:p>
            <a:endParaRPr lang="en-US" sz="1200" dirty="0"/>
          </a:p>
        </p:txBody>
      </p:sp>
    </p:spTree>
    <p:extLst>
      <p:ext uri="{BB962C8B-B14F-4D97-AF65-F5344CB8AC3E}">
        <p14:creationId xmlns:p14="http://schemas.microsoft.com/office/powerpoint/2010/main" val="1778756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94907B3-DEC9-B846-857E-B9E8764ACAF7}"/>
              </a:ext>
            </a:extLst>
          </p:cNvPr>
          <p:cNvSpPr>
            <a:spLocks noGrp="1"/>
          </p:cNvSpPr>
          <p:nvPr>
            <p:ph type="title"/>
          </p:nvPr>
        </p:nvSpPr>
        <p:spPr>
          <a:xfrm>
            <a:off x="265499" y="272973"/>
            <a:ext cx="5849551"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 xmlns:a16="http://schemas.microsoft.com/office/drawing/2014/main" id="{BAF1FF4F-4F77-8B40-A461-7CCCCEC476BD}"/>
              </a:ext>
            </a:extLst>
          </p:cNvPr>
          <p:cNvSpPr>
            <a:spLocks noGrp="1"/>
          </p:cNvSpPr>
          <p:nvPr>
            <p:ph type="subTitle" idx="1"/>
          </p:nvPr>
        </p:nvSpPr>
        <p:spPr>
          <a:xfrm>
            <a:off x="265499" y="1023455"/>
            <a:ext cx="8581775" cy="2538895"/>
          </a:xfrm>
        </p:spPr>
        <p:txBody>
          <a:bodyPr/>
          <a:lstStyle/>
          <a:p>
            <a:r>
              <a:rPr lang="en-US" sz="2000" dirty="0" smtClean="0">
                <a:solidFill>
                  <a:schemeClr val="tx1"/>
                </a:solidFill>
              </a:rPr>
              <a:t>Introductory Remarks</a:t>
            </a:r>
          </a:p>
          <a:p>
            <a:endParaRPr lang="en-US" sz="2000" dirty="0">
              <a:solidFill>
                <a:schemeClr val="tx1"/>
              </a:solidFill>
            </a:endParaRPr>
          </a:p>
          <a:p>
            <a:endParaRPr lang="en-US" sz="2000" dirty="0" smtClean="0">
              <a:solidFill>
                <a:schemeClr val="tx1"/>
              </a:solidFill>
            </a:endParaRP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 xmlns:a16="http://schemas.microsoft.com/office/drawing/2014/main" id="{3B23DA31-FF8D-3B47-A894-E9DDC5E21914}"/>
              </a:ext>
            </a:extLst>
          </p:cNvPr>
          <p:cNvSpPr>
            <a:spLocks noGrp="1"/>
          </p:cNvSpPr>
          <p:nvPr>
            <p:ph type="body" idx="13"/>
          </p:nvPr>
        </p:nvSpPr>
        <p:spPr>
          <a:xfrm>
            <a:off x="327159" y="1536036"/>
            <a:ext cx="8582025" cy="2506662"/>
          </a:xfrm>
        </p:spPr>
        <p:txBody>
          <a:bodyPr/>
          <a:lstStyle/>
          <a:p>
            <a:pPr lvl="1"/>
            <a:r>
              <a:rPr lang="en-US" sz="1800" dirty="0" smtClean="0">
                <a:latin typeface="Arial" panose="020B0604020202020204" pitchFamily="34" charset="0"/>
                <a:cs typeface="Arial" panose="020B0604020202020204" pitchFamily="34" charset="0"/>
              </a:rPr>
              <a:t>Mission and Vision</a:t>
            </a:r>
          </a:p>
          <a:p>
            <a:pPr marL="609600" lvl="1" indent="0">
              <a:buNone/>
            </a:pPr>
            <a:endParaRPr lang="en-US" sz="1600" dirty="0">
              <a:latin typeface="Arial" panose="020B0604020202020204" pitchFamily="34" charset="0"/>
              <a:cs typeface="Arial" panose="020B0604020202020204" pitchFamily="34" charset="0"/>
            </a:endParaRPr>
          </a:p>
          <a:p>
            <a:pPr marL="609600" lvl="1" indent="0">
              <a:buNone/>
            </a:pPr>
            <a:endParaRPr lang="en-US" sz="1600" dirty="0" smtClean="0">
              <a:latin typeface="Arial" panose="020B0604020202020204" pitchFamily="34" charset="0"/>
              <a:cs typeface="Arial" panose="020B0604020202020204" pitchFamily="34" charset="0"/>
            </a:endParaRPr>
          </a:p>
          <a:p>
            <a:pPr lvl="1"/>
            <a:endParaRPr lang="en-US" sz="1600" dirty="0" smtClean="0">
              <a:latin typeface="Arial" panose="020B0604020202020204" pitchFamily="34" charset="0"/>
              <a:cs typeface="Arial" panose="020B0604020202020204" pitchFamily="34" charset="0"/>
            </a:endParaRPr>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4254607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906447"/>
            <a:ext cx="8581775" cy="2538895"/>
          </a:xfrm>
        </p:spPr>
        <p:txBody>
          <a:bodyPr/>
          <a:lstStyle/>
          <a:p>
            <a:r>
              <a:rPr lang="en-US" dirty="0">
                <a:solidFill>
                  <a:schemeClr val="tx1"/>
                </a:solidFill>
              </a:rPr>
              <a:t>Border Trade Alliance </a:t>
            </a:r>
            <a:r>
              <a:rPr lang="en-US" dirty="0" smtClean="0">
                <a:solidFill>
                  <a:schemeClr val="tx1"/>
                </a:solidFill>
              </a:rPr>
              <a:t>board meeting </a:t>
            </a:r>
            <a:r>
              <a:rPr lang="en-US" dirty="0">
                <a:solidFill>
                  <a:schemeClr val="tx1"/>
                </a:solidFill>
              </a:rPr>
              <a:t>and “Building a Competitive U.S.-Mexico </a:t>
            </a:r>
            <a:r>
              <a:rPr lang="en-US" dirty="0" smtClean="0">
                <a:solidFill>
                  <a:schemeClr val="tx1"/>
                </a:solidFill>
              </a:rPr>
              <a:t>Border” Conference</a:t>
            </a:r>
            <a:endParaRPr lang="en-US" dirty="0">
              <a:solidFill>
                <a:schemeClr val="tx1"/>
              </a:solidFill>
            </a:endParaRPr>
          </a:p>
          <a:p>
            <a:endParaRPr lang="en-US" sz="2000" dirty="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371305" y="1093575"/>
            <a:ext cx="8582025" cy="2506662"/>
          </a:xfrm>
        </p:spPr>
        <p:txBody>
          <a:bodyPr/>
          <a:lstStyle/>
          <a:p>
            <a:pPr marL="609600" lvl="1" indent="0">
              <a:buNone/>
            </a:pPr>
            <a:endParaRPr lang="en-US" sz="1800" b="1" dirty="0" smtClean="0"/>
          </a:p>
          <a:p>
            <a:pPr lvl="1"/>
            <a:r>
              <a:rPr lang="en-US" sz="1600" dirty="0" smtClean="0"/>
              <a:t>BTA is a forum that addresses </a:t>
            </a:r>
            <a:r>
              <a:rPr lang="en-US" sz="1600" dirty="0"/>
              <a:t>key issues affecting trade, travel and security in North America</a:t>
            </a:r>
            <a:r>
              <a:rPr lang="en-US" sz="1600" dirty="0" smtClean="0"/>
              <a:t>.</a:t>
            </a:r>
          </a:p>
          <a:p>
            <a:pPr lvl="1"/>
            <a:r>
              <a:rPr lang="en-US" sz="1600" dirty="0" smtClean="0"/>
              <a:t>Organization that should be seen by our region as an ally to get some of our messages across to Washington, D.C. </a:t>
            </a:r>
            <a:endParaRPr lang="en-US" sz="1600" dirty="0"/>
          </a:p>
          <a:p>
            <a:pPr lvl="1"/>
            <a:r>
              <a:rPr lang="en-US" sz="1600" dirty="0" smtClean="0"/>
              <a:t>8</a:t>
            </a:r>
            <a:r>
              <a:rPr lang="en-US" sz="1600" baseline="30000" dirty="0" smtClean="0"/>
              <a:t>th</a:t>
            </a:r>
            <a:r>
              <a:rPr lang="en-US" sz="1600" dirty="0" smtClean="0"/>
              <a:t> </a:t>
            </a:r>
            <a:r>
              <a:rPr lang="en-US" sz="1600" dirty="0"/>
              <a:t>Annual “Building a Competitive U.S.-Mexico </a:t>
            </a:r>
            <a:r>
              <a:rPr lang="en-US" sz="1600" dirty="0" smtClean="0"/>
              <a:t>Border” Conference at the Wilson Center</a:t>
            </a:r>
          </a:p>
          <a:p>
            <a:pPr lvl="2"/>
            <a:r>
              <a:rPr lang="en-US" sz="1400" dirty="0"/>
              <a:t>E</a:t>
            </a:r>
            <a:r>
              <a:rPr lang="en-US" sz="1400" dirty="0" smtClean="0"/>
              <a:t>xpert </a:t>
            </a:r>
            <a:r>
              <a:rPr lang="en-US" sz="1400" dirty="0"/>
              <a:t>panels, perspectives from Capitol Hill, and a special luncheon with U.S. Ambassador to Mexico Ken Salazar and Mexican Ambassador to the U.S. Esteban Moctezuma. </a:t>
            </a:r>
          </a:p>
          <a:p>
            <a:pPr lvl="2"/>
            <a:endParaRPr lang="en-US" sz="1600" dirty="0">
              <a:latin typeface="Arial" panose="020B0604020202020204" pitchFamily="34" charset="0"/>
              <a:cs typeface="Arial" panose="020B0604020202020204" pitchFamily="34" charset="0"/>
            </a:endParaRPr>
          </a:p>
          <a:p>
            <a:pPr lvl="1"/>
            <a:endParaRPr lang="en-US" sz="1600" dirty="0"/>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2963841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1023455"/>
            <a:ext cx="8581775" cy="2538895"/>
          </a:xfrm>
        </p:spPr>
        <p:txBody>
          <a:bodyPr/>
          <a:lstStyle/>
          <a:p>
            <a:r>
              <a:rPr lang="en-US" dirty="0">
                <a:solidFill>
                  <a:schemeClr val="tx1"/>
                </a:solidFill>
              </a:rPr>
              <a:t>Border Trade Alliance meeting and “Building a Competitive U.S.-Mexico </a:t>
            </a:r>
            <a:r>
              <a:rPr lang="en-US" dirty="0" smtClean="0">
                <a:solidFill>
                  <a:schemeClr val="tx1"/>
                </a:solidFill>
              </a:rPr>
              <a:t>Border” Conference, Continued:</a:t>
            </a:r>
            <a:endParaRPr lang="en-US" dirty="0">
              <a:solidFill>
                <a:schemeClr val="tx1"/>
              </a:solidFill>
            </a:endParaRPr>
          </a:p>
          <a:p>
            <a:endParaRPr lang="en-US" sz="2000" dirty="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265249" y="1129015"/>
            <a:ext cx="8582025" cy="2506662"/>
          </a:xfrm>
        </p:spPr>
        <p:txBody>
          <a:bodyPr/>
          <a:lstStyle/>
          <a:p>
            <a:pPr marL="609600" lvl="1" indent="0">
              <a:buNone/>
            </a:pPr>
            <a:endParaRPr lang="en-US" sz="1800" b="1" dirty="0" smtClean="0"/>
          </a:p>
          <a:p>
            <a:pPr lvl="2"/>
            <a:r>
              <a:rPr lang="en-US" sz="1400" dirty="0" smtClean="0"/>
              <a:t>The </a:t>
            </a:r>
            <a:r>
              <a:rPr lang="en-US" sz="1400" b="1" dirty="0"/>
              <a:t>CILA</a:t>
            </a:r>
            <a:r>
              <a:rPr lang="en-US" sz="1400" dirty="0"/>
              <a:t> and </a:t>
            </a:r>
            <a:r>
              <a:rPr lang="en-US" sz="1400" b="1" dirty="0"/>
              <a:t>IBWC Directors</a:t>
            </a:r>
            <a:r>
              <a:rPr lang="en-US" sz="1400" dirty="0"/>
              <a:t>, Adriana </a:t>
            </a:r>
            <a:r>
              <a:rPr lang="en-US" sz="1400" dirty="0" err="1"/>
              <a:t>Reséndez</a:t>
            </a:r>
            <a:r>
              <a:rPr lang="en-US" sz="1400" dirty="0"/>
              <a:t> and </a:t>
            </a:r>
            <a:r>
              <a:rPr lang="en-US" sz="1400" dirty="0" err="1"/>
              <a:t>María</a:t>
            </a:r>
            <a:r>
              <a:rPr lang="en-US" sz="1400" dirty="0"/>
              <a:t> Elena </a:t>
            </a:r>
            <a:r>
              <a:rPr lang="en-US" sz="1400" dirty="0" err="1"/>
              <a:t>Giner</a:t>
            </a:r>
            <a:r>
              <a:rPr lang="en-US" sz="1400" dirty="0"/>
              <a:t>, sounded the alarm about drought in the Colorado River and the Rio </a:t>
            </a:r>
            <a:r>
              <a:rPr lang="en-US" sz="1400" dirty="0" smtClean="0"/>
              <a:t>Grande. Water </a:t>
            </a:r>
            <a:r>
              <a:rPr lang="en-US" sz="1400" dirty="0"/>
              <a:t>reuse is an enormous </a:t>
            </a:r>
            <a:r>
              <a:rPr lang="en-US" sz="1400" dirty="0" smtClean="0"/>
              <a:t>opportunity, yet few are exploring it. </a:t>
            </a:r>
          </a:p>
          <a:p>
            <a:pPr lvl="2"/>
            <a:r>
              <a:rPr lang="en-US" sz="1400" b="1" dirty="0"/>
              <a:t>Governor </a:t>
            </a:r>
            <a:r>
              <a:rPr lang="en-US" sz="1400" b="1" dirty="0" err="1"/>
              <a:t>Maru</a:t>
            </a:r>
            <a:r>
              <a:rPr lang="en-US" sz="1400" b="1" dirty="0"/>
              <a:t> Campos</a:t>
            </a:r>
            <a:r>
              <a:rPr lang="en-US" sz="1400" dirty="0"/>
              <a:t> of </a:t>
            </a:r>
            <a:r>
              <a:rPr lang="en-US" sz="1400" b="1" dirty="0"/>
              <a:t>Chihuahua </a:t>
            </a:r>
            <a:r>
              <a:rPr lang="en-US" sz="1400" dirty="0"/>
              <a:t>spoke about the New Mexico-Texas-Chihuahua Binational Infrastructure Task Force, a group of public and private stakeholders looking to improve border crossings and border community collaboration. </a:t>
            </a:r>
            <a:endParaRPr lang="en-US" sz="1400" dirty="0" smtClean="0"/>
          </a:p>
          <a:p>
            <a:pPr lvl="2"/>
            <a:r>
              <a:rPr lang="en-US" sz="1400" b="1" dirty="0"/>
              <a:t>Katherine </a:t>
            </a:r>
            <a:r>
              <a:rPr lang="en-US" sz="1400" b="1" dirty="0" err="1"/>
              <a:t>Dueholm</a:t>
            </a:r>
            <a:r>
              <a:rPr lang="en-US" sz="1400" dirty="0"/>
              <a:t> of the </a:t>
            </a:r>
            <a:r>
              <a:rPr lang="en-US" sz="1400" b="1" dirty="0"/>
              <a:t>State Department:</a:t>
            </a:r>
            <a:r>
              <a:rPr lang="en-US" sz="1400" dirty="0"/>
              <a:t> addressed President Biden’s Infrastructure, Investment and Jobs Act budget and the $2 billion it has earmarked for border infrastructure, stating that it is a once-in-a-generation opportunity.</a:t>
            </a:r>
          </a:p>
          <a:p>
            <a:pPr lvl="1"/>
            <a:endParaRPr lang="en-US" sz="1400" dirty="0"/>
          </a:p>
          <a:p>
            <a:r>
              <a:rPr lang="en-US" dirty="0" smtClean="0"/>
              <a:t> </a:t>
            </a:r>
            <a:endParaRPr lang="en-US" dirty="0"/>
          </a:p>
          <a:p>
            <a:endParaRPr lang="en-US" sz="1400" dirty="0"/>
          </a:p>
          <a:p>
            <a:pPr lvl="2"/>
            <a:endParaRPr lang="en-US" sz="1600" dirty="0">
              <a:latin typeface="Arial" panose="020B0604020202020204" pitchFamily="34" charset="0"/>
              <a:cs typeface="Arial" panose="020B0604020202020204" pitchFamily="34" charset="0"/>
            </a:endParaRPr>
          </a:p>
          <a:p>
            <a:pPr lvl="1"/>
            <a:endParaRPr lang="en-US" sz="1600" dirty="0"/>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4207794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1023455"/>
            <a:ext cx="8581775" cy="2538895"/>
          </a:xfrm>
        </p:spPr>
        <p:txBody>
          <a:bodyPr/>
          <a:lstStyle/>
          <a:p>
            <a:r>
              <a:rPr lang="en-US" dirty="0">
                <a:solidFill>
                  <a:schemeClr val="tx1"/>
                </a:solidFill>
              </a:rPr>
              <a:t>Border Trade Alliance meeting and “Building a Competitive U.S.-Mexico </a:t>
            </a:r>
            <a:r>
              <a:rPr lang="en-US" dirty="0" smtClean="0">
                <a:solidFill>
                  <a:schemeClr val="tx1"/>
                </a:solidFill>
              </a:rPr>
              <a:t>Border” Conference, Continued:</a:t>
            </a:r>
            <a:endParaRPr lang="en-US" dirty="0">
              <a:solidFill>
                <a:schemeClr val="tx1"/>
              </a:solidFill>
            </a:endParaRPr>
          </a:p>
          <a:p>
            <a:endParaRPr lang="en-US" sz="2000" dirty="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319298" y="1176687"/>
            <a:ext cx="8582025" cy="2506662"/>
          </a:xfrm>
        </p:spPr>
        <p:txBody>
          <a:bodyPr/>
          <a:lstStyle/>
          <a:p>
            <a:pPr marL="609600" lvl="1" indent="0">
              <a:buNone/>
            </a:pPr>
            <a:endParaRPr lang="en-US" sz="1800" b="1" dirty="0" smtClean="0"/>
          </a:p>
          <a:p>
            <a:pPr lvl="1"/>
            <a:r>
              <a:rPr lang="en-US" sz="1600" b="1" dirty="0" smtClean="0"/>
              <a:t>Ambassador Moctezuma</a:t>
            </a:r>
            <a:r>
              <a:rPr lang="en-US" sz="1600" dirty="0" smtClean="0"/>
              <a:t>: </a:t>
            </a:r>
          </a:p>
          <a:p>
            <a:pPr lvl="2"/>
            <a:r>
              <a:rPr lang="en-US" sz="1400" dirty="0" smtClean="0"/>
              <a:t>Need for Mexico </a:t>
            </a:r>
            <a:r>
              <a:rPr lang="en-US" sz="1400" dirty="0"/>
              <a:t>and the </a:t>
            </a:r>
            <a:r>
              <a:rPr lang="en-US" sz="1400" dirty="0" smtClean="0"/>
              <a:t>U.S. </a:t>
            </a:r>
            <a:r>
              <a:rPr lang="en-US" sz="1400" dirty="0"/>
              <a:t>to work together for a shared future, and the opportunity to better integrate our border. </a:t>
            </a:r>
            <a:endParaRPr lang="en-US" sz="1400" dirty="0" smtClean="0"/>
          </a:p>
          <a:p>
            <a:pPr lvl="2"/>
            <a:r>
              <a:rPr lang="en-US" sz="1400" dirty="0" smtClean="0"/>
              <a:t>Referred </a:t>
            </a:r>
            <a:r>
              <a:rPr lang="en-US" sz="1400" dirty="0"/>
              <a:t>to the San Diego-Tijuana region as a “cross-border trade and innovation hub” that </a:t>
            </a:r>
            <a:r>
              <a:rPr lang="en-US" sz="1400" dirty="0" smtClean="0"/>
              <a:t>is an </a:t>
            </a:r>
            <a:r>
              <a:rPr lang="en-US" sz="1400" dirty="0"/>
              <a:t>example to other border city </a:t>
            </a:r>
            <a:r>
              <a:rPr lang="en-US" sz="1400" dirty="0" smtClean="0"/>
              <a:t>pairs.</a:t>
            </a:r>
          </a:p>
          <a:p>
            <a:pPr lvl="2"/>
            <a:r>
              <a:rPr lang="en-US" sz="1400" dirty="0" smtClean="0"/>
              <a:t>Importance </a:t>
            </a:r>
            <a:r>
              <a:rPr lang="en-US" sz="1400" dirty="0"/>
              <a:t>of the 21</a:t>
            </a:r>
            <a:r>
              <a:rPr lang="en-US" sz="1400" baseline="30000" dirty="0"/>
              <a:t>st</a:t>
            </a:r>
            <a:r>
              <a:rPr lang="en-US" sz="1400" dirty="0"/>
              <a:t> Century Border Management </a:t>
            </a:r>
            <a:r>
              <a:rPr lang="en-US" sz="1400" dirty="0" smtClean="0"/>
              <a:t>Initiative. It has </a:t>
            </a:r>
            <a:r>
              <a:rPr lang="en-US" sz="1400" dirty="0"/>
              <a:t>helped spawn some wonderful projects such as CBX and Unified Cargo </a:t>
            </a:r>
            <a:r>
              <a:rPr lang="en-US" sz="1400" dirty="0" smtClean="0"/>
              <a:t>Processing</a:t>
            </a:r>
            <a:r>
              <a:rPr lang="en-US" sz="1400" dirty="0"/>
              <a:t>.</a:t>
            </a:r>
            <a:endParaRPr lang="en-US" sz="1400" dirty="0" smtClean="0"/>
          </a:p>
          <a:p>
            <a:pPr lvl="1"/>
            <a:endParaRPr lang="en-US" dirty="0"/>
          </a:p>
          <a:p>
            <a:pPr lvl="1"/>
            <a:endParaRPr lang="en-US" sz="1400" dirty="0" smtClean="0"/>
          </a:p>
          <a:p>
            <a:pPr lvl="1"/>
            <a:endParaRPr lang="en-US" sz="1400" dirty="0"/>
          </a:p>
          <a:p>
            <a:pPr lvl="2"/>
            <a:endParaRPr lang="en-US" sz="1600" dirty="0">
              <a:latin typeface="Arial" panose="020B0604020202020204" pitchFamily="34" charset="0"/>
              <a:cs typeface="Arial" panose="020B0604020202020204" pitchFamily="34" charset="0"/>
            </a:endParaRPr>
          </a:p>
          <a:p>
            <a:pPr lvl="1"/>
            <a:endParaRPr lang="en-US" sz="1600" dirty="0"/>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3908640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a:solidFill>
                  <a:schemeClr val="bg1"/>
                </a:solidFill>
              </a:rPr>
              <a:t>Stakeholders Working Committee Meeting</a:t>
            </a: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928114"/>
            <a:ext cx="8581775" cy="2538895"/>
          </a:xfrm>
        </p:spPr>
        <p:txBody>
          <a:bodyPr/>
          <a:lstStyle/>
          <a:p>
            <a:r>
              <a:rPr lang="en-US" dirty="0">
                <a:solidFill>
                  <a:schemeClr val="tx1"/>
                </a:solidFill>
              </a:rPr>
              <a:t>Border Trade Alliance meeting and “Building a Competitive U.S.-Mexico </a:t>
            </a:r>
            <a:r>
              <a:rPr lang="en-US" dirty="0" smtClean="0">
                <a:solidFill>
                  <a:schemeClr val="tx1"/>
                </a:solidFill>
              </a:rPr>
              <a:t>Border” Conference, Continued:</a:t>
            </a:r>
            <a:endParaRPr lang="en-US" dirty="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306298" y="1120693"/>
            <a:ext cx="8582025" cy="2506662"/>
          </a:xfrm>
        </p:spPr>
        <p:txBody>
          <a:bodyPr/>
          <a:lstStyle/>
          <a:p>
            <a:pPr marL="609600" lvl="1" indent="0">
              <a:buNone/>
            </a:pPr>
            <a:endParaRPr lang="en-US" sz="1800" b="1" dirty="0" smtClean="0"/>
          </a:p>
          <a:p>
            <a:pPr lvl="1"/>
            <a:r>
              <a:rPr lang="en-US" sz="1600" b="1" dirty="0" smtClean="0"/>
              <a:t>Ambassador </a:t>
            </a:r>
            <a:r>
              <a:rPr lang="en-US" sz="1600" b="1" dirty="0"/>
              <a:t>Ken </a:t>
            </a:r>
            <a:r>
              <a:rPr lang="en-US" sz="1600" b="1" dirty="0" smtClean="0"/>
              <a:t>Salazar</a:t>
            </a:r>
            <a:r>
              <a:rPr lang="en-US" sz="1600" dirty="0" smtClean="0"/>
              <a:t>:</a:t>
            </a:r>
          </a:p>
          <a:p>
            <a:pPr lvl="2"/>
            <a:r>
              <a:rPr lang="en-US" sz="1400" dirty="0"/>
              <a:t>E</a:t>
            </a:r>
            <a:r>
              <a:rPr lang="en-US" sz="1400" dirty="0" smtClean="0"/>
              <a:t>levate </a:t>
            </a:r>
            <a:r>
              <a:rPr lang="en-US" sz="1400" dirty="0"/>
              <a:t>the understanding of the U.S.-Mexico relationship. L</a:t>
            </a:r>
            <a:r>
              <a:rPr lang="en-US" sz="1400" dirty="0" smtClean="0"/>
              <a:t>ast </a:t>
            </a:r>
            <a:r>
              <a:rPr lang="en-US" sz="1400" dirty="0"/>
              <a:t>5 </a:t>
            </a:r>
            <a:r>
              <a:rPr lang="en-US" sz="1400" dirty="0" smtClean="0"/>
              <a:t>years </a:t>
            </a:r>
            <a:r>
              <a:rPr lang="en-US" sz="1400" dirty="0"/>
              <a:t>characterized by poor </a:t>
            </a:r>
            <a:r>
              <a:rPr lang="en-US" sz="1400" dirty="0" smtClean="0"/>
              <a:t>dialogue, but since </a:t>
            </a:r>
            <a:r>
              <a:rPr lang="en-US" sz="1400" dirty="0"/>
              <a:t>last year </a:t>
            </a:r>
            <a:r>
              <a:rPr lang="en-US" sz="1400" dirty="0" smtClean="0"/>
              <a:t>the relationship is </a:t>
            </a:r>
            <a:r>
              <a:rPr lang="en-US" sz="1400" dirty="0"/>
              <a:t>“on </a:t>
            </a:r>
            <a:r>
              <a:rPr lang="en-US" sz="1400" dirty="0" smtClean="0"/>
              <a:t>steroids”.</a:t>
            </a:r>
            <a:r>
              <a:rPr lang="en-US" sz="1400" dirty="0"/>
              <a:t> </a:t>
            </a:r>
            <a:r>
              <a:rPr lang="en-US" sz="1400" dirty="0" smtClean="0"/>
              <a:t>New </a:t>
            </a:r>
            <a:r>
              <a:rPr lang="en-US" sz="1400" dirty="0"/>
              <a:t>vision of the border as a land of opportunity</a:t>
            </a:r>
            <a:r>
              <a:rPr lang="en-US" sz="1400" dirty="0" smtClean="0"/>
              <a:t>.</a:t>
            </a:r>
          </a:p>
          <a:p>
            <a:pPr lvl="2"/>
            <a:r>
              <a:rPr lang="en-US" sz="1400" dirty="0" smtClean="0"/>
              <a:t>Countries aligned</a:t>
            </a:r>
            <a:r>
              <a:rPr lang="en-US" sz="1400" dirty="0"/>
              <a:t> </a:t>
            </a:r>
            <a:r>
              <a:rPr lang="en-US" sz="1400" dirty="0" smtClean="0"/>
              <a:t>“more </a:t>
            </a:r>
            <a:r>
              <a:rPr lang="en-US" sz="1400" dirty="0"/>
              <a:t>than ever</a:t>
            </a:r>
            <a:r>
              <a:rPr lang="en-US" sz="1400" dirty="0" smtClean="0"/>
              <a:t>”, with </a:t>
            </a:r>
            <a:r>
              <a:rPr lang="en-US" sz="1400" dirty="0"/>
              <a:t>4 important areas of work: economic development (particularly in the energy sector), security, migration (unprecedented flows of people to </a:t>
            </a:r>
            <a:r>
              <a:rPr lang="en-US" sz="1400" dirty="0" smtClean="0"/>
              <a:t>the border</a:t>
            </a:r>
            <a:r>
              <a:rPr lang="en-US" sz="1400" dirty="0"/>
              <a:t>) and the Bicentennial celebration of U.S.-Mexico relations. </a:t>
            </a:r>
          </a:p>
          <a:p>
            <a:pPr lvl="2"/>
            <a:r>
              <a:rPr lang="en-US" sz="1400" dirty="0" smtClean="0"/>
              <a:t>Our </a:t>
            </a:r>
            <a:r>
              <a:rPr lang="en-US" sz="1400" dirty="0"/>
              <a:t>countries’ need to make a pledge for electric vehicles to represent 50% of all car sales by </a:t>
            </a:r>
            <a:r>
              <a:rPr lang="en-US" sz="1400" dirty="0" smtClean="0"/>
              <a:t>2030. </a:t>
            </a:r>
            <a:endParaRPr lang="en-US" sz="1600" dirty="0"/>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1511415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smtClean="0">
                <a:solidFill>
                  <a:schemeClr val="bg1"/>
                </a:solidFill>
              </a:rPr>
              <a:t>Stakeholders Working Committee Meeting</a:t>
            </a:r>
            <a:endParaRPr lang="en-US" sz="2000" dirty="0">
              <a:solidFill>
                <a:schemeClr val="bg1"/>
              </a:solidFill>
            </a:endParaRP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1023455"/>
            <a:ext cx="8581775" cy="2538895"/>
          </a:xfrm>
        </p:spPr>
        <p:txBody>
          <a:bodyPr/>
          <a:lstStyle/>
          <a:p>
            <a:r>
              <a:rPr lang="en-US" dirty="0" smtClean="0">
                <a:solidFill>
                  <a:schemeClr val="tx1"/>
                </a:solidFill>
              </a:rPr>
              <a:t>“U.S.-Mexico Forum 2025” Conference</a:t>
            </a: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340969" y="1468718"/>
            <a:ext cx="8582025" cy="2506662"/>
          </a:xfrm>
        </p:spPr>
        <p:txBody>
          <a:bodyPr/>
          <a:lstStyle/>
          <a:p>
            <a:pPr lvl="1"/>
            <a:r>
              <a:rPr lang="en-US" sz="1600" dirty="0" smtClean="0"/>
              <a:t>Kudos to Center of U.S.-Mexican Studies Director Rafael Fernandez de Castro.</a:t>
            </a:r>
          </a:p>
          <a:p>
            <a:pPr lvl="1"/>
            <a:r>
              <a:rPr lang="en-US" sz="1600" dirty="0"/>
              <a:t>C</a:t>
            </a:r>
            <a:r>
              <a:rPr lang="en-US" sz="1600" dirty="0" smtClean="0"/>
              <a:t>elebrated </a:t>
            </a:r>
            <a:r>
              <a:rPr lang="en-US" sz="1600" dirty="0"/>
              <a:t>the work of former U.S. Ambassador to Mexico and </a:t>
            </a:r>
            <a:r>
              <a:rPr lang="en-US" sz="1600" dirty="0" smtClean="0"/>
              <a:t>former Institute </a:t>
            </a:r>
            <a:r>
              <a:rPr lang="en-US" sz="1600" dirty="0"/>
              <a:t>of the Americas </a:t>
            </a:r>
            <a:r>
              <a:rPr lang="en-US" sz="1600" dirty="0" smtClean="0"/>
              <a:t>Director Jeffrey </a:t>
            </a:r>
            <a:r>
              <a:rPr lang="en-US" sz="1600" dirty="0" err="1"/>
              <a:t>Davidow</a:t>
            </a:r>
            <a:r>
              <a:rPr lang="en-US" sz="1600" dirty="0"/>
              <a:t> and the accomplishments of José </a:t>
            </a:r>
            <a:r>
              <a:rPr lang="en-US" sz="1600" dirty="0" err="1"/>
              <a:t>Galicot</a:t>
            </a:r>
            <a:r>
              <a:rPr lang="en-US" sz="1600" dirty="0"/>
              <a:t>, one of our coalition’s board members. </a:t>
            </a:r>
            <a:endParaRPr lang="en-US" sz="1600" dirty="0" smtClean="0"/>
          </a:p>
          <a:p>
            <a:pPr lvl="1"/>
            <a:r>
              <a:rPr lang="en-US" sz="1600" dirty="0" smtClean="0"/>
              <a:t>Working groups: trade</a:t>
            </a:r>
            <a:r>
              <a:rPr lang="en-US" sz="1600" dirty="0"/>
              <a:t>, migration, security, education and climate change. </a:t>
            </a:r>
          </a:p>
          <a:p>
            <a:pPr lvl="1"/>
            <a:endParaRPr lang="en-US" sz="1800" dirty="0" smtClean="0"/>
          </a:p>
          <a:p>
            <a:pPr lvl="1"/>
            <a:endParaRPr lang="en-US" sz="1600" dirty="0">
              <a:latin typeface="Arial" panose="020B0604020202020204" pitchFamily="34" charset="0"/>
              <a:cs typeface="Arial" panose="020B0604020202020204" pitchFamily="34" charset="0"/>
            </a:endParaRPr>
          </a:p>
          <a:p>
            <a:pPr lvl="1"/>
            <a:endParaRPr lang="en-US" sz="1600" dirty="0"/>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70524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4907B3-DEC9-B846-857E-B9E8764ACAF7}"/>
              </a:ext>
            </a:extLst>
          </p:cNvPr>
          <p:cNvSpPr>
            <a:spLocks noGrp="1"/>
          </p:cNvSpPr>
          <p:nvPr>
            <p:ph type="title"/>
          </p:nvPr>
        </p:nvSpPr>
        <p:spPr>
          <a:xfrm>
            <a:off x="265499" y="272973"/>
            <a:ext cx="5849551" cy="443909"/>
          </a:xfrm>
        </p:spPr>
        <p:txBody>
          <a:bodyPr/>
          <a:lstStyle/>
          <a:p>
            <a:r>
              <a:rPr lang="en-US" sz="2000" dirty="0" smtClean="0">
                <a:solidFill>
                  <a:schemeClr val="bg1"/>
                </a:solidFill>
              </a:rPr>
              <a:t>Stakeholders Working Committee Meeting</a:t>
            </a:r>
            <a:endParaRPr lang="en-US" sz="2000" dirty="0">
              <a:solidFill>
                <a:schemeClr val="bg1"/>
              </a:solidFill>
            </a:endParaRPr>
          </a:p>
        </p:txBody>
      </p:sp>
      <p:sp>
        <p:nvSpPr>
          <p:cNvPr id="3" name="Subtitle 2">
            <a:extLst>
              <a:ext uri="{FF2B5EF4-FFF2-40B4-BE49-F238E27FC236}">
                <a16:creationId xmlns:a16="http://schemas.microsoft.com/office/drawing/2014/main" xmlns="" id="{BAF1FF4F-4F77-8B40-A461-7CCCCEC476BD}"/>
              </a:ext>
            </a:extLst>
          </p:cNvPr>
          <p:cNvSpPr>
            <a:spLocks noGrp="1"/>
          </p:cNvSpPr>
          <p:nvPr>
            <p:ph type="subTitle" idx="1"/>
          </p:nvPr>
        </p:nvSpPr>
        <p:spPr>
          <a:xfrm>
            <a:off x="265499" y="1023455"/>
            <a:ext cx="8581775" cy="2538895"/>
          </a:xfrm>
        </p:spPr>
        <p:txBody>
          <a:bodyPr/>
          <a:lstStyle/>
          <a:p>
            <a:r>
              <a:rPr lang="en-US" dirty="0" smtClean="0">
                <a:solidFill>
                  <a:schemeClr val="tx1"/>
                </a:solidFill>
              </a:rPr>
              <a:t>“U.S.-Mexico Forum 2025” Conference</a:t>
            </a:r>
          </a:p>
          <a:p>
            <a:endParaRPr lang="en-US" sz="2000" dirty="0" smtClean="0"/>
          </a:p>
          <a:p>
            <a:endParaRPr lang="en-US" sz="2000" dirty="0" smtClean="0"/>
          </a:p>
          <a:p>
            <a:endParaRPr lang="en-US" sz="2000" dirty="0"/>
          </a:p>
          <a:p>
            <a:endParaRPr lang="en-US" sz="2000" dirty="0"/>
          </a:p>
          <a:p>
            <a:endParaRPr lang="en-US" dirty="0"/>
          </a:p>
        </p:txBody>
      </p:sp>
      <p:sp>
        <p:nvSpPr>
          <p:cNvPr id="5" name="Text Placeholder 3">
            <a:extLst>
              <a:ext uri="{FF2B5EF4-FFF2-40B4-BE49-F238E27FC236}">
                <a16:creationId xmlns:a16="http://schemas.microsoft.com/office/drawing/2014/main" xmlns="" id="{3B23DA31-FF8D-3B47-A894-E9DDC5E21914}"/>
              </a:ext>
            </a:extLst>
          </p:cNvPr>
          <p:cNvSpPr>
            <a:spLocks noGrp="1"/>
          </p:cNvSpPr>
          <p:nvPr>
            <p:ph type="body" idx="13"/>
          </p:nvPr>
        </p:nvSpPr>
        <p:spPr>
          <a:xfrm>
            <a:off x="340969" y="1362261"/>
            <a:ext cx="8582025" cy="2506662"/>
          </a:xfrm>
        </p:spPr>
        <p:txBody>
          <a:bodyPr/>
          <a:lstStyle/>
          <a:p>
            <a:pPr lvl="1"/>
            <a:r>
              <a:rPr lang="en-US" sz="1600" dirty="0" smtClean="0"/>
              <a:t>USMCA is </a:t>
            </a:r>
            <a:r>
              <a:rPr lang="en-US" sz="1600" b="1" dirty="0" smtClean="0"/>
              <a:t>not sufficient </a:t>
            </a:r>
            <a:r>
              <a:rPr lang="en-US" sz="1600" dirty="0" smtClean="0"/>
              <a:t>to address the U.S.-Mexico relationship.</a:t>
            </a:r>
          </a:p>
          <a:p>
            <a:pPr lvl="1"/>
            <a:r>
              <a:rPr lang="en-US" sz="1600" dirty="0" smtClean="0"/>
              <a:t>We </a:t>
            </a:r>
            <a:r>
              <a:rPr lang="en-US" sz="1600" dirty="0"/>
              <a:t>require an </a:t>
            </a:r>
            <a:r>
              <a:rPr lang="en-US" sz="1600" b="1" dirty="0"/>
              <a:t>umbrella mechanism </a:t>
            </a:r>
            <a:r>
              <a:rPr lang="en-US" sz="1600" dirty="0"/>
              <a:t>to evaluate and coordinate USMCA progress. No one is evaluating its progress as of today</a:t>
            </a:r>
            <a:r>
              <a:rPr lang="en-US" sz="1600" dirty="0" smtClean="0"/>
              <a:t>.</a:t>
            </a:r>
          </a:p>
          <a:p>
            <a:pPr lvl="1"/>
            <a:r>
              <a:rPr lang="en-US" sz="1600" dirty="0" smtClean="0"/>
              <a:t>We </a:t>
            </a:r>
            <a:r>
              <a:rPr lang="en-US" sz="1600" dirty="0"/>
              <a:t>should add </a:t>
            </a:r>
            <a:r>
              <a:rPr lang="en-US" sz="1600" b="1" dirty="0" smtClean="0"/>
              <a:t>migration</a:t>
            </a:r>
            <a:r>
              <a:rPr lang="en-US" sz="1600" b="1" dirty="0"/>
              <a:t>, education and climate change </a:t>
            </a:r>
            <a:r>
              <a:rPr lang="en-US" sz="1600" dirty="0"/>
              <a:t>in the High Level Economic and High Level Security Dialogue mechanisms and the North American Leaders </a:t>
            </a:r>
            <a:r>
              <a:rPr lang="en-US" sz="1600" dirty="0" smtClean="0"/>
              <a:t>Summit.</a:t>
            </a:r>
          </a:p>
          <a:p>
            <a:pPr lvl="1"/>
            <a:endParaRPr lang="en-US" sz="1600" dirty="0"/>
          </a:p>
          <a:p>
            <a:pPr lvl="1"/>
            <a:endParaRPr lang="en-US" sz="1600" dirty="0"/>
          </a:p>
          <a:p>
            <a:pPr lvl="1"/>
            <a:endParaRPr lang="en-US" sz="1600" dirty="0" smtClean="0"/>
          </a:p>
          <a:p>
            <a:pPr lvl="1"/>
            <a:endParaRPr lang="en-US" sz="1600" dirty="0" smtClean="0"/>
          </a:p>
          <a:p>
            <a:pPr lvl="1"/>
            <a:endParaRPr lang="en-US" sz="1600" dirty="0" smtClean="0"/>
          </a:p>
          <a:p>
            <a:pPr marL="609600" lvl="1" indent="0" algn="ctr">
              <a:buNone/>
            </a:pPr>
            <a:endParaRPr lang="en-US" sz="1800" b="1" dirty="0" smtClean="0"/>
          </a:p>
          <a:p>
            <a:pPr lvl="1"/>
            <a:endParaRPr lang="en-US" sz="1600" b="1" dirty="0" smtClean="0"/>
          </a:p>
          <a:p>
            <a:pPr lvl="1"/>
            <a:endParaRPr lang="en-US" sz="1400" b="1" dirty="0" smtClean="0"/>
          </a:p>
          <a:p>
            <a:pPr lvl="1"/>
            <a:endParaRPr lang="en-US" dirty="0"/>
          </a:p>
          <a:p>
            <a:pPr lvl="2"/>
            <a:endParaRPr lang="en-US" sz="1400" b="1" dirty="0"/>
          </a:p>
          <a:p>
            <a:endParaRPr lang="en-US" sz="1000" dirty="0"/>
          </a:p>
          <a:p>
            <a:endParaRPr lang="en-US" sz="1200" dirty="0"/>
          </a:p>
        </p:txBody>
      </p:sp>
    </p:spTree>
    <p:extLst>
      <p:ext uri="{BB962C8B-B14F-4D97-AF65-F5344CB8AC3E}">
        <p14:creationId xmlns:p14="http://schemas.microsoft.com/office/powerpoint/2010/main" val="2288106577"/>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34037</TotalTime>
  <Words>1685</Words>
  <Application>Microsoft Office PowerPoint</Application>
  <PresentationFormat>On-screen Show (16:9)</PresentationFormat>
  <Paragraphs>320</Paragraphs>
  <Slides>17</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Simple Light</vt:lpstr>
      <vt:lpstr>PowerPoint Presentation</vt:lpstr>
      <vt:lpstr>Stakeholders Working Committee Meeting</vt:lpstr>
      <vt:lpstr>Stakeholders Working Committee Meeting</vt:lpstr>
      <vt:lpstr>Stakeholders Working Committee Meeting</vt:lpstr>
      <vt:lpstr>Stakeholders Working Committee Meeting</vt:lpstr>
      <vt:lpstr>Stakeholders Working Committee Meeting</vt:lpstr>
      <vt:lpstr>Stakeholders Working Committee Meeting</vt:lpstr>
      <vt:lpstr>Stakeholders Working Committee Meeting</vt:lpstr>
      <vt:lpstr>Stakeholders Working Committee Meeting</vt:lpstr>
      <vt:lpstr>Stakeholders Working Committee Meeting</vt:lpstr>
      <vt:lpstr>Stakeholders Working Committee Meeting</vt:lpstr>
      <vt:lpstr>Stakeholders Working Committee Meeting</vt:lpstr>
      <vt:lpstr>May Stakeholders Working Committee Highlights</vt:lpstr>
      <vt:lpstr>May Stakeholders Working Committee Highlights</vt:lpstr>
      <vt:lpstr>May Stakeholders Working Committee Highlights</vt:lpstr>
      <vt:lpstr>Stakeholders Working Committee Meeting</vt:lpstr>
      <vt:lpstr>Stakeholders Working Committee Meeting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Gustavo De La Fuente</dc:creator>
  <cp:lastModifiedBy>Gustavo De La Fuente</cp:lastModifiedBy>
  <cp:revision>803</cp:revision>
  <cp:lastPrinted>2020-05-07T02:44:57Z</cp:lastPrinted>
  <dcterms:modified xsi:type="dcterms:W3CDTF">2022-07-10T18:42:22Z</dcterms:modified>
</cp:coreProperties>
</file>